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7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4" r:id="rId9"/>
    <p:sldId id="265" r:id="rId10"/>
    <p:sldId id="266" r:id="rId11"/>
    <p:sldId id="267" r:id="rId12"/>
    <p:sldId id="268" r:id="rId13"/>
    <p:sldId id="269" r:id="rId14"/>
    <p:sldId id="270" r:id="rId15"/>
    <p:sldId id="271" r:id="rId16"/>
  </p:sldIdLst>
  <p:sldSz cx="14630400" cy="8229600"/>
  <p:notesSz cx="8229600" cy="14630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62" d="100"/>
          <a:sy n="62" d="100"/>
        </p:scale>
        <p:origin x="564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jpg>
</file>

<file path=ppt/media/image11.jpeg>
</file>

<file path=ppt/media/image12.jpeg>
</file>

<file path=ppt/media/image13.jpeg>
</file>

<file path=ppt/media/image14.jpeg>
</file>

<file path=ppt/media/image15.png>
</file>

<file path=ppt/media/image16.png>
</file>

<file path=ppt/media/image17.png>
</file>

<file path=ppt/media/image2.png>
</file>

<file path=ppt/media/image3.pn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2475057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362957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897255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14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3.jpeg"/><Relationship Id="rId5" Type="http://schemas.openxmlformats.org/officeDocument/2006/relationships/image" Target="../media/image12.jpeg"/><Relationship Id="rId4" Type="http://schemas.openxmlformats.org/officeDocument/2006/relationships/image" Target="../media/image11.jpe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5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6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7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jp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.png"/><Relationship Id="rId5" Type="http://schemas.openxmlformats.org/officeDocument/2006/relationships/hyperlink" Target="https://gamma.app/" TargetMode="External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0.jp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0C23">
              <a:alpha val="75000"/>
            </a:srgbClr>
          </a:solidFill>
          <a:ln w="13811">
            <a:solidFill>
              <a:srgbClr val="FFFFFF">
                <a:alpha val="16000"/>
              </a:srgbClr>
            </a:solidFill>
            <a:prstDash val="solid"/>
          </a:ln>
        </p:spPr>
        <p:txBody>
          <a:bodyPr/>
          <a:lstStyle/>
          <a:p>
            <a:endParaRPr lang="en-IN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319599" y="2679025"/>
            <a:ext cx="5332690" cy="83319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6561"/>
              </a:lnSpc>
              <a:buNone/>
            </a:pPr>
            <a:r>
              <a:rPr lang="en-US" sz="5249" dirty="0">
                <a:solidFill>
                  <a:srgbClr val="C6BFEE"/>
                </a:solidFill>
                <a:ea typeface="Prompt" pitchFamily="34" charset="-122"/>
                <a:cs typeface="Prompt" pitchFamily="34" charset="-120"/>
              </a:rPr>
              <a:t>Virtual Reality</a:t>
            </a:r>
            <a:endParaRPr lang="en-US" sz="5249" dirty="0"/>
          </a:p>
        </p:txBody>
      </p:sp>
      <p:sp>
        <p:nvSpPr>
          <p:cNvPr id="6" name="Text 2"/>
          <p:cNvSpPr/>
          <p:nvPr/>
        </p:nvSpPr>
        <p:spPr>
          <a:xfrm>
            <a:off x="6319599" y="3845481"/>
            <a:ext cx="7477601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DAD8E9"/>
                </a:solidFill>
                <a:ea typeface="Mukta" pitchFamily="34" charset="-122"/>
                <a:cs typeface="Mukta" pitchFamily="34" charset="-120"/>
              </a:rPr>
              <a:t>Discover the world of virtual reality - a computer-generated simulation that immerses users in a virtual environment through headsets and interactive experiences. Journey into a new dimension!</a:t>
            </a:r>
            <a:endParaRPr lang="en-US" sz="1750" dirty="0"/>
          </a:p>
        </p:txBody>
      </p:sp>
      <p:sp>
        <p:nvSpPr>
          <p:cNvPr id="7" name="Shape 3"/>
          <p:cNvSpPr/>
          <p:nvPr/>
        </p:nvSpPr>
        <p:spPr>
          <a:xfrm>
            <a:off x="6319599" y="5178266"/>
            <a:ext cx="355402" cy="355402"/>
          </a:xfrm>
          <a:prstGeom prst="roundRect">
            <a:avLst>
              <a:gd name="adj" fmla="val 25726039"/>
            </a:avLst>
          </a:prstGeom>
          <a:noFill/>
          <a:ln w="7620">
            <a:solidFill>
              <a:srgbClr val="FFFFFF"/>
            </a:solidFill>
            <a:prstDash val="solid"/>
          </a:ln>
        </p:spPr>
      </p:sp>
      <p:sp>
        <p:nvSpPr>
          <p:cNvPr id="9" name="Text 4"/>
          <p:cNvSpPr/>
          <p:nvPr/>
        </p:nvSpPr>
        <p:spPr>
          <a:xfrm>
            <a:off x="6786085" y="5161598"/>
            <a:ext cx="4866203" cy="38885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3062"/>
              </a:lnSpc>
              <a:buNone/>
            </a:pPr>
            <a:r>
              <a:rPr lang="en-US" sz="2187" b="1" dirty="0">
                <a:solidFill>
                  <a:srgbClr val="DAD8E9"/>
                </a:solidFill>
                <a:ea typeface="Mukta" pitchFamily="34" charset="-122"/>
                <a:cs typeface="Mukta" pitchFamily="34" charset="-120"/>
              </a:rPr>
              <a:t>By Nandini</a:t>
            </a:r>
            <a:endParaRPr lang="en-US" sz="2187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9" dur="20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-67087" y="-62797"/>
            <a:ext cx="14630400" cy="8229600"/>
          </a:xfrm>
          <a:prstGeom prst="rect">
            <a:avLst/>
          </a:prstGeom>
          <a:solidFill>
            <a:srgbClr val="0B0C23">
              <a:alpha val="75000"/>
            </a:srgbClr>
          </a:solidFill>
          <a:ln w="13811">
            <a:solidFill>
              <a:srgbClr val="FFFFFF">
                <a:alpha val="16000"/>
              </a:srgbClr>
            </a:solidFill>
            <a:prstDash val="solid"/>
          </a:ln>
        </p:spPr>
      </p:sp>
      <p:sp>
        <p:nvSpPr>
          <p:cNvPr id="4" name="Text 1"/>
          <p:cNvSpPr/>
          <p:nvPr/>
        </p:nvSpPr>
        <p:spPr>
          <a:xfrm>
            <a:off x="3176337" y="616029"/>
            <a:ext cx="6707873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dirty="0">
                <a:solidFill>
                  <a:srgbClr val="C6BFEE"/>
                </a:solidFill>
                <a:latin typeface="Prompt" pitchFamily="34" charset="0"/>
                <a:ea typeface="Prompt" pitchFamily="34" charset="-122"/>
                <a:cs typeface="Prompt" pitchFamily="34" charset="-120"/>
              </a:rPr>
              <a:t>Applications and Uses</a:t>
            </a:r>
            <a:endParaRPr lang="en-US" sz="4374" dirty="0"/>
          </a:p>
        </p:txBody>
      </p:sp>
      <p:sp>
        <p:nvSpPr>
          <p:cNvPr id="5" name="Shape 2"/>
          <p:cNvSpPr/>
          <p:nvPr/>
        </p:nvSpPr>
        <p:spPr>
          <a:xfrm>
            <a:off x="2624376" y="1754743"/>
            <a:ext cx="4579739" cy="2818328"/>
          </a:xfrm>
          <a:prstGeom prst="roundRect">
            <a:avLst>
              <a:gd name="adj" fmla="val 3548"/>
            </a:avLst>
          </a:prstGeom>
          <a:solidFill>
            <a:srgbClr val="542C49"/>
          </a:solidFill>
          <a:ln w="13811">
            <a:solidFill>
              <a:srgbClr val="643557"/>
            </a:solidFill>
            <a:prstDash val="solid"/>
          </a:ln>
        </p:spPr>
      </p:sp>
      <p:sp>
        <p:nvSpPr>
          <p:cNvPr id="6" name="Text 3"/>
          <p:cNvSpPr/>
          <p:nvPr/>
        </p:nvSpPr>
        <p:spPr>
          <a:xfrm>
            <a:off x="2860358" y="1926431"/>
            <a:ext cx="2221944" cy="39767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dirty="0">
                <a:solidFill>
                  <a:srgbClr val="DAD8E9"/>
                </a:solidFill>
                <a:latin typeface="Prompt" pitchFamily="34" charset="0"/>
                <a:ea typeface="Prompt" pitchFamily="34" charset="-122"/>
                <a:cs typeface="Prompt" pitchFamily="34" charset="-120"/>
              </a:rPr>
              <a:t>Education </a:t>
            </a:r>
            <a:r>
              <a:rPr lang="en-US" sz="2187" dirty="0">
                <a:solidFill>
                  <a:srgbClr val="000000"/>
                </a:solidFill>
                <a:latin typeface="Prompt" pitchFamily="34" charset="0"/>
                <a:ea typeface="Prompt" pitchFamily="34" charset="-122"/>
                <a:cs typeface="Prompt" pitchFamily="34" charset="-120"/>
              </a:rPr>
              <a:t>🎓</a:t>
            </a:r>
            <a:endParaRPr lang="en-US" sz="2187" dirty="0"/>
          </a:p>
        </p:txBody>
      </p:sp>
      <p:sp>
        <p:nvSpPr>
          <p:cNvPr id="7" name="Text 4"/>
          <p:cNvSpPr/>
          <p:nvPr/>
        </p:nvSpPr>
        <p:spPr>
          <a:xfrm>
            <a:off x="2860358" y="2560082"/>
            <a:ext cx="4107775" cy="17770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DAD8E9"/>
                </a:solidFill>
                <a:ea typeface="Mukta" pitchFamily="34" charset="-122"/>
                <a:cs typeface="Mukta" pitchFamily="34" charset="-120"/>
              </a:rPr>
              <a:t>AR revolutionizes the classroom experience, making learning more interactive and engaging. Students can virtually explore historical sites or dissect virtual organisms with AR simulations.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7426285" y="1754743"/>
            <a:ext cx="4579739" cy="2818328"/>
          </a:xfrm>
          <a:prstGeom prst="roundRect">
            <a:avLst>
              <a:gd name="adj" fmla="val 3548"/>
            </a:avLst>
          </a:prstGeom>
          <a:solidFill>
            <a:srgbClr val="542C49"/>
          </a:solidFill>
          <a:ln w="13811">
            <a:solidFill>
              <a:srgbClr val="643557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7662267" y="1990725"/>
            <a:ext cx="234696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dirty="0">
                <a:solidFill>
                  <a:srgbClr val="DAD8E9"/>
                </a:solidFill>
                <a:latin typeface="Prompt" pitchFamily="34" charset="0"/>
                <a:ea typeface="Prompt" pitchFamily="34" charset="-122"/>
                <a:cs typeface="Prompt" pitchFamily="34" charset="-120"/>
              </a:rPr>
              <a:t>Entertainment </a:t>
            </a:r>
            <a:r>
              <a:rPr lang="en-US" sz="2187" dirty="0">
                <a:solidFill>
                  <a:srgbClr val="000000"/>
                </a:solidFill>
                <a:latin typeface="Prompt" pitchFamily="34" charset="0"/>
                <a:ea typeface="Prompt" pitchFamily="34" charset="-122"/>
                <a:cs typeface="Prompt" pitchFamily="34" charset="-120"/>
              </a:rPr>
              <a:t>🎮</a:t>
            </a:r>
            <a:endParaRPr lang="en-US" sz="2187" dirty="0"/>
          </a:p>
        </p:txBody>
      </p:sp>
      <p:sp>
        <p:nvSpPr>
          <p:cNvPr id="10" name="Text 7"/>
          <p:cNvSpPr/>
          <p:nvPr/>
        </p:nvSpPr>
        <p:spPr>
          <a:xfrm>
            <a:off x="7662267" y="2560082"/>
            <a:ext cx="4107775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DAD8E9"/>
                </a:solidFill>
                <a:ea typeface="Mukta" pitchFamily="34" charset="-122"/>
                <a:cs typeface="Mukta" pitchFamily="34" charset="-120"/>
              </a:rPr>
              <a:t>AR games like Pokemon Go and Minecraft Earth bring digital objects and characters into our physical surroundings, transforming the way we interact with our environment.</a:t>
            </a:r>
            <a:endParaRPr lang="en-US" sz="1750" dirty="0"/>
          </a:p>
        </p:txBody>
      </p:sp>
      <p:sp>
        <p:nvSpPr>
          <p:cNvPr id="11" name="Shape 8"/>
          <p:cNvSpPr/>
          <p:nvPr/>
        </p:nvSpPr>
        <p:spPr>
          <a:xfrm>
            <a:off x="2624376" y="4795242"/>
            <a:ext cx="4579739" cy="2818328"/>
          </a:xfrm>
          <a:prstGeom prst="roundRect">
            <a:avLst>
              <a:gd name="adj" fmla="val 3548"/>
            </a:avLst>
          </a:prstGeom>
          <a:solidFill>
            <a:srgbClr val="542C49"/>
          </a:solidFill>
          <a:ln w="13811">
            <a:solidFill>
              <a:srgbClr val="643557"/>
            </a:solidFill>
            <a:prstDash val="solid"/>
          </a:ln>
        </p:spPr>
      </p:sp>
      <p:sp>
        <p:nvSpPr>
          <p:cNvPr id="12" name="Text 9"/>
          <p:cNvSpPr/>
          <p:nvPr/>
        </p:nvSpPr>
        <p:spPr>
          <a:xfrm>
            <a:off x="2860358" y="5031224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dirty="0">
                <a:solidFill>
                  <a:srgbClr val="DAD8E9"/>
                </a:solidFill>
                <a:latin typeface="Prompt" pitchFamily="34" charset="0"/>
                <a:ea typeface="Prompt" pitchFamily="34" charset="-122"/>
                <a:cs typeface="Prompt" pitchFamily="34" charset="-120"/>
              </a:rPr>
              <a:t>Retail </a:t>
            </a:r>
            <a:r>
              <a:rPr lang="en-US" sz="2187" dirty="0">
                <a:solidFill>
                  <a:srgbClr val="000000"/>
                </a:solidFill>
                <a:latin typeface="Prompt" pitchFamily="34" charset="0"/>
                <a:ea typeface="Prompt" pitchFamily="34" charset="-122"/>
                <a:cs typeface="Prompt" pitchFamily="34" charset="-120"/>
              </a:rPr>
              <a:t>🛍️</a:t>
            </a:r>
            <a:endParaRPr lang="en-US" sz="2187" dirty="0"/>
          </a:p>
        </p:txBody>
      </p:sp>
      <p:sp>
        <p:nvSpPr>
          <p:cNvPr id="13" name="Text 10"/>
          <p:cNvSpPr/>
          <p:nvPr/>
        </p:nvSpPr>
        <p:spPr>
          <a:xfrm>
            <a:off x="2860358" y="5600581"/>
            <a:ext cx="4107775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DAD8E9"/>
                </a:solidFill>
                <a:ea typeface="Mukta" pitchFamily="34" charset="-122"/>
                <a:cs typeface="Mukta" pitchFamily="34" charset="-120"/>
              </a:rPr>
              <a:t>AR allows customers to visualize products in their own spaces before making a purchase. Virtual try-on for clothing or previewing furniture placement are just a few examples.</a:t>
            </a:r>
            <a:endParaRPr lang="en-US" sz="1750" dirty="0"/>
          </a:p>
        </p:txBody>
      </p:sp>
      <p:sp>
        <p:nvSpPr>
          <p:cNvPr id="14" name="Shape 11"/>
          <p:cNvSpPr/>
          <p:nvPr/>
        </p:nvSpPr>
        <p:spPr>
          <a:xfrm>
            <a:off x="7426285" y="4795242"/>
            <a:ext cx="4579739" cy="2818328"/>
          </a:xfrm>
          <a:prstGeom prst="roundRect">
            <a:avLst>
              <a:gd name="adj" fmla="val 3548"/>
            </a:avLst>
          </a:prstGeom>
          <a:solidFill>
            <a:srgbClr val="542C49"/>
          </a:solidFill>
          <a:ln w="13811">
            <a:solidFill>
              <a:srgbClr val="643557"/>
            </a:solidFill>
            <a:prstDash val="solid"/>
          </a:ln>
        </p:spPr>
      </p:sp>
      <p:sp>
        <p:nvSpPr>
          <p:cNvPr id="15" name="Text 12"/>
          <p:cNvSpPr/>
          <p:nvPr/>
        </p:nvSpPr>
        <p:spPr>
          <a:xfrm>
            <a:off x="7662267" y="5031224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dirty="0">
                <a:solidFill>
                  <a:srgbClr val="DAD8E9"/>
                </a:solidFill>
                <a:latin typeface="Prompt" pitchFamily="34" charset="0"/>
                <a:ea typeface="Prompt" pitchFamily="34" charset="-122"/>
                <a:cs typeface="Prompt" pitchFamily="34" charset="-120"/>
              </a:rPr>
              <a:t>Healthcare </a:t>
            </a:r>
            <a:r>
              <a:rPr lang="en-US" sz="2187" dirty="0">
                <a:solidFill>
                  <a:srgbClr val="000000"/>
                </a:solidFill>
                <a:latin typeface="Prompt" pitchFamily="34" charset="0"/>
                <a:ea typeface="Prompt" pitchFamily="34" charset="-122"/>
                <a:cs typeface="Prompt" pitchFamily="34" charset="-120"/>
              </a:rPr>
              <a:t>🏥</a:t>
            </a:r>
            <a:endParaRPr lang="en-US" sz="2187" dirty="0"/>
          </a:p>
        </p:txBody>
      </p:sp>
      <p:sp>
        <p:nvSpPr>
          <p:cNvPr id="16" name="Text 13"/>
          <p:cNvSpPr/>
          <p:nvPr/>
        </p:nvSpPr>
        <p:spPr>
          <a:xfrm>
            <a:off x="7662267" y="5600581"/>
            <a:ext cx="4107775" cy="17770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DAD8E9"/>
                </a:solidFill>
                <a:ea typeface="Mukta" pitchFamily="34" charset="-122"/>
                <a:cs typeface="Mukta" pitchFamily="34" charset="-120"/>
              </a:rPr>
              <a:t>AR assists in surgery planning, medical training, and patient education. Doctors can overlay vital information onto the patient's body, facilitating a more precise and efficient diagnosis.</a:t>
            </a:r>
            <a:endParaRPr lang="en-US" sz="1750" dirty="0"/>
          </a:p>
        </p:txBody>
      </p:sp>
      <p:pic>
        <p:nvPicPr>
          <p:cNvPr id="18" name="Picture 10" descr="Augmented Reality in Entertainment — Jasoren">
            <a:extLst>
              <a:ext uri="{FF2B5EF4-FFF2-40B4-BE49-F238E27FC236}">
                <a16:creationId xmlns:a16="http://schemas.microsoft.com/office/drawing/2014/main" xmlns="" id="{9DBAC085-DC8C-6559-F3C3-7C0E1D469A9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770042" y="130389"/>
            <a:ext cx="2660409" cy="1624354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2" name="Picture 2" descr="Augmented Reality in Healthcare | PTC">
            <a:extLst>
              <a:ext uri="{FF2B5EF4-FFF2-40B4-BE49-F238E27FC236}">
                <a16:creationId xmlns:a16="http://schemas.microsoft.com/office/drawing/2014/main" xmlns="" id="{F1406F18-EA8D-BF4E-1C92-54D1820C822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228194" y="6588374"/>
            <a:ext cx="2424803" cy="1578429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 descr="Augmented Reality in the Classroom - Lessons Learned - Ariella Lehrer, Ph.D.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1200" y="-17711"/>
            <a:ext cx="2443176" cy="17589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AutoShape 4" descr="Augmented Reality in Furniture - Better ROI &amp; Engagement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1030" name="Picture 6" descr="Augmented Reality in Furniture - Better ROI &amp; Engagement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5575" y="6250846"/>
            <a:ext cx="2376975" cy="17295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0C23">
              <a:alpha val="75000"/>
            </a:srgbClr>
          </a:solidFill>
          <a:ln w="12144">
            <a:solidFill>
              <a:srgbClr val="FFFFFF">
                <a:alpha val="16000"/>
              </a:srgbClr>
            </a:solidFill>
            <a:prstDash val="solid"/>
          </a:ln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4630400" cy="2434709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3203019" y="537448"/>
            <a:ext cx="6019800" cy="8421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4793"/>
              </a:lnSpc>
              <a:buNone/>
            </a:pPr>
            <a:r>
              <a:rPr lang="en-US" sz="3834" dirty="0">
                <a:solidFill>
                  <a:srgbClr val="C6BFEE"/>
                </a:solidFill>
                <a:latin typeface="Prompt" pitchFamily="34" charset="0"/>
                <a:ea typeface="Prompt" pitchFamily="34" charset="-122"/>
                <a:cs typeface="Prompt" pitchFamily="34" charset="-120"/>
              </a:rPr>
              <a:t>Advantages and Benefits</a:t>
            </a:r>
            <a:endParaRPr lang="en-US" sz="3834" dirty="0"/>
          </a:p>
        </p:txBody>
      </p:sp>
      <p:sp>
        <p:nvSpPr>
          <p:cNvPr id="6" name="Shape 2"/>
          <p:cNvSpPr/>
          <p:nvPr/>
        </p:nvSpPr>
        <p:spPr>
          <a:xfrm>
            <a:off x="3245442" y="1818591"/>
            <a:ext cx="438150" cy="438150"/>
          </a:xfrm>
          <a:prstGeom prst="roundRect">
            <a:avLst>
              <a:gd name="adj" fmla="val 20005"/>
            </a:avLst>
          </a:prstGeom>
          <a:solidFill>
            <a:srgbClr val="542C49"/>
          </a:solidFill>
          <a:ln w="12144">
            <a:solidFill>
              <a:srgbClr val="643557"/>
            </a:solidFill>
            <a:prstDash val="solid"/>
          </a:ln>
        </p:spPr>
      </p:sp>
      <p:sp>
        <p:nvSpPr>
          <p:cNvPr id="7" name="Text 3"/>
          <p:cNvSpPr/>
          <p:nvPr/>
        </p:nvSpPr>
        <p:spPr>
          <a:xfrm>
            <a:off x="3411177" y="1809555"/>
            <a:ext cx="106680" cy="36516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876"/>
              </a:lnSpc>
              <a:buNone/>
            </a:pPr>
            <a:r>
              <a:rPr lang="en-US" sz="2301" dirty="0">
                <a:solidFill>
                  <a:srgbClr val="DAD8E9"/>
                </a:solidFill>
                <a:latin typeface="Prompt" pitchFamily="34" charset="0"/>
                <a:ea typeface="Prompt" pitchFamily="34" charset="-122"/>
                <a:cs typeface="Prompt" pitchFamily="34" charset="-120"/>
              </a:rPr>
              <a:t>1</a:t>
            </a:r>
            <a:endParaRPr lang="en-US" sz="2301" dirty="0"/>
          </a:p>
        </p:txBody>
      </p:sp>
      <p:sp>
        <p:nvSpPr>
          <p:cNvPr id="8" name="Text 4"/>
          <p:cNvSpPr/>
          <p:nvPr/>
        </p:nvSpPr>
        <p:spPr>
          <a:xfrm>
            <a:off x="3835837" y="1732547"/>
            <a:ext cx="1978819" cy="70216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396"/>
              </a:lnSpc>
              <a:buNone/>
            </a:pPr>
            <a:r>
              <a:rPr lang="en-US" sz="1917" dirty="0">
                <a:solidFill>
                  <a:srgbClr val="DAD8E9"/>
                </a:solidFill>
                <a:latin typeface="Prompt" pitchFamily="34" charset="0"/>
                <a:ea typeface="Prompt" pitchFamily="34" charset="-122"/>
                <a:cs typeface="Prompt" pitchFamily="34" charset="-120"/>
              </a:rPr>
              <a:t>Enhanced User Experience </a:t>
            </a:r>
            <a:r>
              <a:rPr lang="en-US" sz="1917" dirty="0">
                <a:solidFill>
                  <a:srgbClr val="000000"/>
                </a:solidFill>
                <a:latin typeface="Prompt" pitchFamily="34" charset="0"/>
                <a:ea typeface="Prompt" pitchFamily="34" charset="-122"/>
                <a:cs typeface="Prompt" pitchFamily="34" charset="-120"/>
              </a:rPr>
              <a:t>🌟</a:t>
            </a:r>
            <a:endParaRPr lang="en-US" sz="1917" dirty="0"/>
          </a:p>
        </p:txBody>
      </p:sp>
      <p:sp>
        <p:nvSpPr>
          <p:cNvPr id="9" name="Text 5"/>
          <p:cNvSpPr/>
          <p:nvPr/>
        </p:nvSpPr>
        <p:spPr>
          <a:xfrm>
            <a:off x="3835837" y="2434710"/>
            <a:ext cx="2256343" cy="3131901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454"/>
              </a:lnSpc>
              <a:buNone/>
            </a:pPr>
            <a:r>
              <a:rPr lang="en-US" sz="1600" dirty="0">
                <a:solidFill>
                  <a:srgbClr val="DAD8E9"/>
                </a:solidFill>
                <a:latin typeface="+mj-lt"/>
                <a:ea typeface="Mukta" pitchFamily="34" charset="-122"/>
                <a:cs typeface="Mukta" pitchFamily="34" charset="-120"/>
              </a:rPr>
              <a:t>AR provides immersive and interactive experiences, adding depth and excitement to various industries, resulting in increased customer engagement and satisfaction.</a:t>
            </a:r>
            <a:endParaRPr lang="en-US" sz="1600" dirty="0">
              <a:latin typeface="+mj-lt"/>
            </a:endParaRPr>
          </a:p>
        </p:txBody>
      </p:sp>
      <p:sp>
        <p:nvSpPr>
          <p:cNvPr id="10" name="Shape 6"/>
          <p:cNvSpPr/>
          <p:nvPr/>
        </p:nvSpPr>
        <p:spPr>
          <a:xfrm>
            <a:off x="6092180" y="1770027"/>
            <a:ext cx="438150" cy="438150"/>
          </a:xfrm>
          <a:prstGeom prst="roundRect">
            <a:avLst>
              <a:gd name="adj" fmla="val 20005"/>
            </a:avLst>
          </a:prstGeom>
          <a:solidFill>
            <a:srgbClr val="542C49"/>
          </a:solidFill>
          <a:ln w="12144">
            <a:solidFill>
              <a:srgbClr val="643557"/>
            </a:solidFill>
            <a:prstDash val="solid"/>
          </a:ln>
        </p:spPr>
      </p:sp>
      <p:sp>
        <p:nvSpPr>
          <p:cNvPr id="11" name="Text 7"/>
          <p:cNvSpPr/>
          <p:nvPr/>
        </p:nvSpPr>
        <p:spPr>
          <a:xfrm>
            <a:off x="6227435" y="1773696"/>
            <a:ext cx="167640" cy="36516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876"/>
              </a:lnSpc>
              <a:buNone/>
            </a:pPr>
            <a:r>
              <a:rPr lang="en-US" sz="2301" dirty="0">
                <a:solidFill>
                  <a:srgbClr val="DAD8E9"/>
                </a:solidFill>
                <a:latin typeface="Prompt" pitchFamily="34" charset="0"/>
                <a:ea typeface="Prompt" pitchFamily="34" charset="-122"/>
                <a:cs typeface="Prompt" pitchFamily="34" charset="-120"/>
              </a:rPr>
              <a:t>2</a:t>
            </a:r>
            <a:endParaRPr lang="en-US" sz="2301" dirty="0"/>
          </a:p>
        </p:txBody>
      </p:sp>
      <p:sp>
        <p:nvSpPr>
          <p:cNvPr id="12" name="Text 8"/>
          <p:cNvSpPr/>
          <p:nvPr/>
        </p:nvSpPr>
        <p:spPr>
          <a:xfrm>
            <a:off x="6642140" y="1732547"/>
            <a:ext cx="1978819" cy="97856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396"/>
              </a:lnSpc>
              <a:buNone/>
            </a:pPr>
            <a:r>
              <a:rPr lang="en-US" sz="1917" dirty="0">
                <a:solidFill>
                  <a:srgbClr val="DAD8E9"/>
                </a:solidFill>
                <a:latin typeface="Prompt" pitchFamily="34" charset="0"/>
                <a:ea typeface="Prompt" pitchFamily="34" charset="-122"/>
                <a:cs typeface="Prompt" pitchFamily="34" charset="-120"/>
              </a:rPr>
              <a:t>Improved Training and Education </a:t>
            </a:r>
            <a:r>
              <a:rPr lang="en-US" sz="1917" dirty="0">
                <a:solidFill>
                  <a:srgbClr val="000000"/>
                </a:solidFill>
                <a:latin typeface="Prompt" pitchFamily="34" charset="0"/>
                <a:ea typeface="Prompt" pitchFamily="34" charset="-122"/>
                <a:cs typeface="Prompt" pitchFamily="34" charset="-120"/>
              </a:rPr>
              <a:t>💡</a:t>
            </a:r>
            <a:endParaRPr lang="en-US" sz="1917" dirty="0"/>
          </a:p>
        </p:txBody>
      </p:sp>
      <p:sp>
        <p:nvSpPr>
          <p:cNvPr id="13" name="Text 9"/>
          <p:cNvSpPr/>
          <p:nvPr/>
        </p:nvSpPr>
        <p:spPr>
          <a:xfrm>
            <a:off x="6642140" y="2711117"/>
            <a:ext cx="1978819" cy="332071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r>
              <a:rPr lang="en-US" dirty="0">
                <a:solidFill>
                  <a:schemeClr val="bg1"/>
                </a:solidFill>
              </a:rPr>
              <a:t>Through hands-on simulations and interactive content, AR improves learning outcomes and retention, enabling more effective training and education methods.</a:t>
            </a:r>
          </a:p>
        </p:txBody>
      </p:sp>
      <p:sp>
        <p:nvSpPr>
          <p:cNvPr id="14" name="Shape 10"/>
          <p:cNvSpPr/>
          <p:nvPr/>
        </p:nvSpPr>
        <p:spPr>
          <a:xfrm>
            <a:off x="8848737" y="1737203"/>
            <a:ext cx="438150" cy="438150"/>
          </a:xfrm>
          <a:prstGeom prst="roundRect">
            <a:avLst>
              <a:gd name="adj" fmla="val 20005"/>
            </a:avLst>
          </a:prstGeom>
          <a:solidFill>
            <a:srgbClr val="542C49"/>
          </a:solidFill>
          <a:ln w="12144">
            <a:solidFill>
              <a:srgbClr val="643557"/>
            </a:solidFill>
            <a:prstDash val="solid"/>
          </a:ln>
        </p:spPr>
      </p:sp>
      <p:sp>
        <p:nvSpPr>
          <p:cNvPr id="15" name="Text 11"/>
          <p:cNvSpPr/>
          <p:nvPr/>
        </p:nvSpPr>
        <p:spPr>
          <a:xfrm>
            <a:off x="8950881" y="1718463"/>
            <a:ext cx="167640" cy="36516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876"/>
              </a:lnSpc>
              <a:buNone/>
            </a:pPr>
            <a:r>
              <a:rPr lang="en-US" sz="2301" dirty="0">
                <a:solidFill>
                  <a:srgbClr val="DAD8E9"/>
                </a:solidFill>
                <a:latin typeface="Prompt" pitchFamily="34" charset="0"/>
                <a:ea typeface="Prompt" pitchFamily="34" charset="-122"/>
                <a:cs typeface="Prompt" pitchFamily="34" charset="-120"/>
              </a:rPr>
              <a:t>3</a:t>
            </a:r>
            <a:endParaRPr lang="en-US" sz="2301" dirty="0"/>
          </a:p>
        </p:txBody>
      </p:sp>
      <p:sp>
        <p:nvSpPr>
          <p:cNvPr id="16" name="Text 12"/>
          <p:cNvSpPr/>
          <p:nvPr/>
        </p:nvSpPr>
        <p:spPr>
          <a:xfrm>
            <a:off x="9448443" y="1718464"/>
            <a:ext cx="2470841" cy="99265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396"/>
              </a:lnSpc>
              <a:buNone/>
            </a:pPr>
            <a:r>
              <a:rPr lang="en-US" sz="1917" dirty="0">
                <a:solidFill>
                  <a:srgbClr val="DAD8E9"/>
                </a:solidFill>
                <a:latin typeface="Prompt" pitchFamily="34" charset="0"/>
                <a:ea typeface="Prompt" pitchFamily="34" charset="-122"/>
                <a:cs typeface="Prompt" pitchFamily="34" charset="-120"/>
              </a:rPr>
              <a:t>Increased Efficiency and Productivity </a:t>
            </a:r>
            <a:r>
              <a:rPr lang="en-US" sz="1917" dirty="0">
                <a:solidFill>
                  <a:srgbClr val="000000"/>
                </a:solidFill>
                <a:latin typeface="Prompt" pitchFamily="34" charset="0"/>
                <a:ea typeface="Prompt" pitchFamily="34" charset="-122"/>
                <a:cs typeface="Prompt" pitchFamily="34" charset="-120"/>
              </a:rPr>
              <a:t>⚙️</a:t>
            </a:r>
            <a:endParaRPr lang="en-US" sz="1917" dirty="0"/>
          </a:p>
        </p:txBody>
      </p:sp>
      <p:sp>
        <p:nvSpPr>
          <p:cNvPr id="17" name="Text 13"/>
          <p:cNvSpPr/>
          <p:nvPr/>
        </p:nvSpPr>
        <p:spPr>
          <a:xfrm>
            <a:off x="9448443" y="2711117"/>
            <a:ext cx="1978819" cy="308377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454"/>
              </a:lnSpc>
              <a:buNone/>
            </a:pPr>
            <a:r>
              <a:rPr lang="en-US" sz="1600" dirty="0">
                <a:solidFill>
                  <a:srgbClr val="DAD8E9"/>
                </a:solidFill>
                <a:latin typeface="+mj-lt"/>
                <a:ea typeface="Mukta" pitchFamily="34" charset="-122"/>
                <a:cs typeface="Mukta" pitchFamily="34" charset="-120"/>
              </a:rPr>
              <a:t>AR technology can streamline workflows, reduce errors, and provide real-time guidance, enabling workers to perform tasks more efficiently and accurately.</a:t>
            </a:r>
            <a:endParaRPr lang="en-US" sz="1600" dirty="0">
              <a:latin typeface="+mj-lt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36148"/>
          </a:xfrm>
          <a:prstGeom prst="rect">
            <a:avLst/>
          </a:prstGeom>
          <a:solidFill>
            <a:srgbClr val="0B0C23">
              <a:alpha val="75000"/>
            </a:srgbClr>
          </a:solidFill>
          <a:ln w="12621">
            <a:solidFill>
              <a:srgbClr val="FFFFFF">
                <a:alpha val="16000"/>
              </a:srgbClr>
            </a:solidFill>
            <a:prstDash val="solid"/>
          </a:ln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4630400" cy="2531269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3040023" y="550308"/>
            <a:ext cx="6667500" cy="82931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4983"/>
              </a:lnSpc>
              <a:buNone/>
            </a:pPr>
            <a:r>
              <a:rPr lang="en-US" sz="3986" dirty="0">
                <a:solidFill>
                  <a:srgbClr val="C6BFEE"/>
                </a:solidFill>
                <a:latin typeface="Prompt" pitchFamily="34" charset="0"/>
                <a:ea typeface="Prompt" pitchFamily="34" charset="-122"/>
                <a:cs typeface="Prompt" pitchFamily="34" charset="-120"/>
              </a:rPr>
              <a:t>Challenges and Limitations</a:t>
            </a:r>
            <a:endParaRPr lang="en-US" sz="3986" dirty="0"/>
          </a:p>
        </p:txBody>
      </p:sp>
      <p:sp>
        <p:nvSpPr>
          <p:cNvPr id="6" name="Shape 2"/>
          <p:cNvSpPr/>
          <p:nvPr/>
        </p:nvSpPr>
        <p:spPr>
          <a:xfrm>
            <a:off x="2526675" y="1598565"/>
            <a:ext cx="455533" cy="455533"/>
          </a:xfrm>
          <a:prstGeom prst="roundRect">
            <a:avLst>
              <a:gd name="adj" fmla="val 20005"/>
            </a:avLst>
          </a:prstGeom>
          <a:solidFill>
            <a:srgbClr val="542C49"/>
          </a:solidFill>
          <a:ln w="12621">
            <a:solidFill>
              <a:srgbClr val="643557"/>
            </a:solidFill>
            <a:prstDash val="solid"/>
          </a:ln>
        </p:spPr>
        <p:txBody>
          <a:bodyPr/>
          <a:lstStyle/>
          <a:p>
            <a:endParaRPr lang="en-IN" dirty="0"/>
          </a:p>
        </p:txBody>
      </p:sp>
      <p:sp>
        <p:nvSpPr>
          <p:cNvPr id="7" name="Text 3"/>
          <p:cNvSpPr/>
          <p:nvPr/>
        </p:nvSpPr>
        <p:spPr>
          <a:xfrm>
            <a:off x="2697292" y="1589980"/>
            <a:ext cx="114300" cy="37957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990"/>
              </a:lnSpc>
              <a:buNone/>
            </a:pPr>
            <a:r>
              <a:rPr lang="en-US" sz="2392" dirty="0">
                <a:solidFill>
                  <a:srgbClr val="DAD8E9"/>
                </a:solidFill>
                <a:latin typeface="Prompt" pitchFamily="34" charset="0"/>
                <a:ea typeface="Prompt" pitchFamily="34" charset="-122"/>
                <a:cs typeface="Prompt" pitchFamily="34" charset="-120"/>
              </a:rPr>
              <a:t>1</a:t>
            </a:r>
            <a:endParaRPr lang="en-US" sz="2392" dirty="0"/>
          </a:p>
        </p:txBody>
      </p:sp>
      <p:sp>
        <p:nvSpPr>
          <p:cNvPr id="8" name="Text 4"/>
          <p:cNvSpPr/>
          <p:nvPr/>
        </p:nvSpPr>
        <p:spPr>
          <a:xfrm>
            <a:off x="3152826" y="1598566"/>
            <a:ext cx="2602418" cy="71149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492"/>
              </a:lnSpc>
              <a:buNone/>
            </a:pPr>
            <a:r>
              <a:rPr lang="en-US" sz="1993" dirty="0">
                <a:solidFill>
                  <a:srgbClr val="DAD8E9"/>
                </a:solidFill>
                <a:latin typeface="Prompt" pitchFamily="34" charset="0"/>
                <a:ea typeface="Prompt" pitchFamily="34" charset="-122"/>
                <a:cs typeface="Prompt" pitchFamily="34" charset="-120"/>
              </a:rPr>
              <a:t>Technical Limitations </a:t>
            </a:r>
            <a:r>
              <a:rPr lang="en-US" sz="1993" dirty="0">
                <a:solidFill>
                  <a:srgbClr val="000000"/>
                </a:solidFill>
                <a:latin typeface="Prompt" pitchFamily="34" charset="0"/>
                <a:ea typeface="Prompt" pitchFamily="34" charset="-122"/>
                <a:cs typeface="Prompt" pitchFamily="34" charset="-120"/>
              </a:rPr>
              <a:t>🛠️</a:t>
            </a:r>
            <a:endParaRPr lang="en-US" sz="1993" dirty="0"/>
          </a:p>
        </p:txBody>
      </p:sp>
      <p:sp>
        <p:nvSpPr>
          <p:cNvPr id="9" name="Text 5"/>
          <p:cNvSpPr/>
          <p:nvPr/>
        </p:nvSpPr>
        <p:spPr>
          <a:xfrm>
            <a:off x="3152826" y="2529009"/>
            <a:ext cx="2602417" cy="236374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551"/>
              </a:lnSpc>
              <a:buNone/>
            </a:pPr>
            <a:r>
              <a:rPr lang="en-US" dirty="0">
                <a:solidFill>
                  <a:srgbClr val="DAD8E9"/>
                </a:solidFill>
                <a:ea typeface="Mukta" pitchFamily="34" charset="-122"/>
                <a:cs typeface="Mukta" pitchFamily="34" charset="-120"/>
              </a:rPr>
              <a:t>Current AR systems often require </a:t>
            </a:r>
            <a:r>
              <a:rPr lang="en-US" sz="2000" dirty="0">
                <a:solidFill>
                  <a:srgbClr val="DAD8E9"/>
                </a:solidFill>
                <a:ea typeface="Mukta" pitchFamily="34" charset="-122"/>
                <a:cs typeface="Mukta" pitchFamily="34" charset="-120"/>
              </a:rPr>
              <a:t>powerful</a:t>
            </a:r>
            <a:r>
              <a:rPr lang="en-US" dirty="0">
                <a:solidFill>
                  <a:srgbClr val="DAD8E9"/>
                </a:solidFill>
                <a:ea typeface="Mukta" pitchFamily="34" charset="-122"/>
                <a:cs typeface="Mukta" pitchFamily="34" charset="-120"/>
              </a:rPr>
              <a:t> hardware and stable internet connections, limiting accessibility and adoption</a:t>
            </a:r>
            <a:r>
              <a:rPr lang="en-US" sz="1595" dirty="0">
                <a:solidFill>
                  <a:srgbClr val="DAD8E9"/>
                </a:solidFill>
                <a:ea typeface="Mukta" pitchFamily="34" charset="-122"/>
                <a:cs typeface="Mukta" pitchFamily="34" charset="-120"/>
              </a:rPr>
              <a:t>.</a:t>
            </a:r>
            <a:endParaRPr lang="en-US" sz="1595" dirty="0"/>
          </a:p>
        </p:txBody>
      </p:sp>
      <p:sp>
        <p:nvSpPr>
          <p:cNvPr id="10" name="Shape 6"/>
          <p:cNvSpPr/>
          <p:nvPr/>
        </p:nvSpPr>
        <p:spPr>
          <a:xfrm>
            <a:off x="5793983" y="1589980"/>
            <a:ext cx="455533" cy="455533"/>
          </a:xfrm>
          <a:prstGeom prst="roundRect">
            <a:avLst>
              <a:gd name="adj" fmla="val 20005"/>
            </a:avLst>
          </a:prstGeom>
          <a:solidFill>
            <a:srgbClr val="542C49"/>
          </a:solidFill>
          <a:ln w="12621">
            <a:solidFill>
              <a:srgbClr val="643557"/>
            </a:solidFill>
            <a:prstDash val="solid"/>
          </a:ln>
        </p:spPr>
      </p:sp>
      <p:sp>
        <p:nvSpPr>
          <p:cNvPr id="11" name="Text 7"/>
          <p:cNvSpPr/>
          <p:nvPr/>
        </p:nvSpPr>
        <p:spPr>
          <a:xfrm>
            <a:off x="5934120" y="1598566"/>
            <a:ext cx="175260" cy="37957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990"/>
              </a:lnSpc>
              <a:buNone/>
            </a:pPr>
            <a:r>
              <a:rPr lang="en-US" sz="2392" dirty="0">
                <a:solidFill>
                  <a:srgbClr val="DAD8E9"/>
                </a:solidFill>
                <a:latin typeface="Prompt" pitchFamily="34" charset="0"/>
                <a:ea typeface="Prompt" pitchFamily="34" charset="-122"/>
                <a:cs typeface="Prompt" pitchFamily="34" charset="-120"/>
              </a:rPr>
              <a:t>2</a:t>
            </a:r>
            <a:endParaRPr lang="en-US" sz="2392" dirty="0"/>
          </a:p>
        </p:txBody>
      </p:sp>
      <p:sp>
        <p:nvSpPr>
          <p:cNvPr id="12" name="Text 8"/>
          <p:cNvSpPr/>
          <p:nvPr/>
        </p:nvSpPr>
        <p:spPr>
          <a:xfrm>
            <a:off x="6615589" y="1589980"/>
            <a:ext cx="2259687" cy="82931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492"/>
              </a:lnSpc>
              <a:buNone/>
            </a:pPr>
            <a:r>
              <a:rPr lang="en-US" sz="1993" dirty="0">
                <a:solidFill>
                  <a:srgbClr val="DAD8E9"/>
                </a:solidFill>
                <a:latin typeface="Prompt" pitchFamily="34" charset="0"/>
                <a:ea typeface="Prompt" pitchFamily="34" charset="-122"/>
                <a:cs typeface="Prompt" pitchFamily="34" charset="-120"/>
              </a:rPr>
              <a:t>User Acceptance </a:t>
            </a:r>
            <a:r>
              <a:rPr lang="en-US" sz="1993" dirty="0">
                <a:solidFill>
                  <a:srgbClr val="000000"/>
                </a:solidFill>
                <a:latin typeface="Prompt" pitchFamily="34" charset="0"/>
                <a:ea typeface="Prompt" pitchFamily="34" charset="-122"/>
                <a:cs typeface="Prompt" pitchFamily="34" charset="-120"/>
              </a:rPr>
              <a:t>😕</a:t>
            </a:r>
            <a:endParaRPr lang="en-US" sz="1993" dirty="0"/>
          </a:p>
        </p:txBody>
      </p:sp>
      <p:sp>
        <p:nvSpPr>
          <p:cNvPr id="13" name="Text 9"/>
          <p:cNvSpPr/>
          <p:nvPr/>
        </p:nvSpPr>
        <p:spPr>
          <a:xfrm>
            <a:off x="6615589" y="2310064"/>
            <a:ext cx="2057281" cy="26950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551"/>
              </a:lnSpc>
              <a:buNone/>
            </a:pPr>
            <a:r>
              <a:rPr lang="en-US" dirty="0">
                <a:solidFill>
                  <a:srgbClr val="DAD8E9"/>
                </a:solidFill>
                <a:ea typeface="Mukta" pitchFamily="34" charset="-122"/>
                <a:cs typeface="Mukta" pitchFamily="34" charset="-120"/>
              </a:rPr>
              <a:t>As AR becomes more prevalent, privacy concerns and potential social isolation issues may hinder widespread acceptance.</a:t>
            </a:r>
            <a:endParaRPr lang="en-US" dirty="0"/>
          </a:p>
        </p:txBody>
      </p:sp>
      <p:sp>
        <p:nvSpPr>
          <p:cNvPr id="14" name="Shape 10"/>
          <p:cNvSpPr/>
          <p:nvPr/>
        </p:nvSpPr>
        <p:spPr>
          <a:xfrm>
            <a:off x="8956452" y="1474396"/>
            <a:ext cx="455533" cy="455533"/>
          </a:xfrm>
          <a:prstGeom prst="roundRect">
            <a:avLst>
              <a:gd name="adj" fmla="val 20005"/>
            </a:avLst>
          </a:prstGeom>
          <a:solidFill>
            <a:srgbClr val="542C49"/>
          </a:solidFill>
          <a:ln w="12621">
            <a:solidFill>
              <a:srgbClr val="643557"/>
            </a:solidFill>
            <a:prstDash val="solid"/>
          </a:ln>
        </p:spPr>
      </p:sp>
      <p:sp>
        <p:nvSpPr>
          <p:cNvPr id="15" name="Text 11"/>
          <p:cNvSpPr/>
          <p:nvPr/>
        </p:nvSpPr>
        <p:spPr>
          <a:xfrm>
            <a:off x="9112762" y="1465271"/>
            <a:ext cx="175260" cy="37957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990"/>
              </a:lnSpc>
              <a:buNone/>
            </a:pPr>
            <a:r>
              <a:rPr lang="en-US" sz="2392" dirty="0">
                <a:solidFill>
                  <a:srgbClr val="DAD8E9"/>
                </a:solidFill>
                <a:latin typeface="Prompt" pitchFamily="34" charset="0"/>
                <a:ea typeface="Prompt" pitchFamily="34" charset="-122"/>
                <a:cs typeface="Prompt" pitchFamily="34" charset="-120"/>
              </a:rPr>
              <a:t>3</a:t>
            </a:r>
            <a:endParaRPr lang="en-US" sz="2392" dirty="0"/>
          </a:p>
        </p:txBody>
      </p:sp>
      <p:sp>
        <p:nvSpPr>
          <p:cNvPr id="16" name="Text 12"/>
          <p:cNvSpPr/>
          <p:nvPr/>
        </p:nvSpPr>
        <p:spPr>
          <a:xfrm>
            <a:off x="9533215" y="1474397"/>
            <a:ext cx="3191754" cy="83566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492"/>
              </a:lnSpc>
              <a:buNone/>
            </a:pPr>
            <a:r>
              <a:rPr lang="en-US" sz="1993" dirty="0" smtClean="0">
                <a:solidFill>
                  <a:srgbClr val="DAD8E9"/>
                </a:solidFill>
                <a:latin typeface="Prompt" pitchFamily="34" charset="0"/>
                <a:ea typeface="Prompt" pitchFamily="34" charset="-122"/>
              </a:rPr>
              <a:t>High development cost</a:t>
            </a:r>
            <a:endParaRPr lang="en-US" sz="1993" dirty="0"/>
          </a:p>
        </p:txBody>
      </p:sp>
      <p:sp>
        <p:nvSpPr>
          <p:cNvPr id="17" name="Text 13"/>
          <p:cNvSpPr/>
          <p:nvPr/>
        </p:nvSpPr>
        <p:spPr>
          <a:xfrm>
            <a:off x="9533215" y="2419294"/>
            <a:ext cx="2057281" cy="289064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551"/>
              </a:lnSpc>
              <a:buNone/>
            </a:pPr>
            <a:r>
              <a:rPr lang="en-US" dirty="0" smtClean="0">
                <a:solidFill>
                  <a:srgbClr val="DAD8E9"/>
                </a:solidFill>
                <a:ea typeface="Mukta" pitchFamily="34" charset="-122"/>
              </a:rPr>
              <a:t>Creating AR applications can be expensive  due to specialized skills and expensive hardware requirement.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-31610" y="-249794"/>
            <a:ext cx="14630400" cy="8518684"/>
          </a:xfrm>
          <a:prstGeom prst="rect">
            <a:avLst/>
          </a:prstGeom>
          <a:solidFill>
            <a:srgbClr val="0B0C23">
              <a:alpha val="75000"/>
            </a:srgbClr>
          </a:solidFill>
          <a:ln w="11192">
            <a:solidFill>
              <a:srgbClr val="FFFFFF">
                <a:alpha val="16000"/>
              </a:srgbClr>
            </a:solidFill>
            <a:prstDash val="solid"/>
          </a:ln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4630400" cy="2258735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3500318" y="544711"/>
            <a:ext cx="5829300" cy="71824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4446"/>
              </a:lnSpc>
              <a:buNone/>
            </a:pPr>
            <a:r>
              <a:rPr lang="en-US" sz="3557" dirty="0">
                <a:solidFill>
                  <a:srgbClr val="C6BFEE"/>
                </a:solidFill>
                <a:latin typeface="Prompt" pitchFamily="34" charset="0"/>
                <a:ea typeface="Prompt" pitchFamily="34" charset="-122"/>
                <a:cs typeface="Prompt" pitchFamily="34" charset="-120"/>
              </a:rPr>
              <a:t>Current Trends and Future</a:t>
            </a:r>
            <a:endParaRPr lang="en-US" sz="3557" dirty="0"/>
          </a:p>
        </p:txBody>
      </p:sp>
      <p:sp>
        <p:nvSpPr>
          <p:cNvPr id="6" name="Shape 2"/>
          <p:cNvSpPr/>
          <p:nvPr/>
        </p:nvSpPr>
        <p:spPr>
          <a:xfrm>
            <a:off x="7247514" y="1665922"/>
            <a:ext cx="36076" cy="4430673"/>
          </a:xfrm>
          <a:prstGeom prst="rect">
            <a:avLst/>
          </a:prstGeom>
          <a:solidFill>
            <a:srgbClr val="643557"/>
          </a:solidFill>
          <a:ln/>
        </p:spPr>
      </p:sp>
      <p:sp>
        <p:nvSpPr>
          <p:cNvPr id="7" name="Shape 3"/>
          <p:cNvSpPr/>
          <p:nvPr/>
        </p:nvSpPr>
        <p:spPr>
          <a:xfrm flipV="1">
            <a:off x="7247514" y="2258733"/>
            <a:ext cx="903267" cy="77391"/>
          </a:xfrm>
          <a:prstGeom prst="rect">
            <a:avLst/>
          </a:prstGeom>
          <a:solidFill>
            <a:srgbClr val="643557"/>
          </a:solidFill>
          <a:ln/>
        </p:spPr>
      </p:sp>
      <p:sp>
        <p:nvSpPr>
          <p:cNvPr id="8" name="Shape 4"/>
          <p:cNvSpPr/>
          <p:nvPr/>
        </p:nvSpPr>
        <p:spPr>
          <a:xfrm>
            <a:off x="7062311" y="1612998"/>
            <a:ext cx="406479" cy="406479"/>
          </a:xfrm>
          <a:prstGeom prst="roundRect">
            <a:avLst>
              <a:gd name="adj" fmla="val 20005"/>
            </a:avLst>
          </a:prstGeom>
          <a:solidFill>
            <a:srgbClr val="542C49"/>
          </a:solidFill>
          <a:ln w="11192">
            <a:solidFill>
              <a:srgbClr val="643557"/>
            </a:solidFill>
            <a:prstDash val="solid"/>
          </a:ln>
        </p:spPr>
      </p:sp>
      <p:sp>
        <p:nvSpPr>
          <p:cNvPr id="9" name="Text 5"/>
          <p:cNvSpPr/>
          <p:nvPr/>
        </p:nvSpPr>
        <p:spPr>
          <a:xfrm>
            <a:off x="7166491" y="1660921"/>
            <a:ext cx="99060" cy="33885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668"/>
              </a:lnSpc>
              <a:buNone/>
            </a:pPr>
            <a:r>
              <a:rPr lang="en-US" sz="2134" dirty="0">
                <a:solidFill>
                  <a:srgbClr val="DAD8E9"/>
                </a:solidFill>
                <a:latin typeface="Prompt" pitchFamily="34" charset="0"/>
                <a:ea typeface="Prompt" pitchFamily="34" charset="-122"/>
                <a:cs typeface="Prompt" pitchFamily="34" charset="-120"/>
              </a:rPr>
              <a:t>1</a:t>
            </a:r>
            <a:endParaRPr lang="en-US" sz="2134" dirty="0"/>
          </a:p>
        </p:txBody>
      </p:sp>
      <p:sp>
        <p:nvSpPr>
          <p:cNvPr id="10" name="Text 6"/>
          <p:cNvSpPr/>
          <p:nvPr/>
        </p:nvSpPr>
        <p:spPr>
          <a:xfrm>
            <a:off x="8308896" y="2258736"/>
            <a:ext cx="2308860" cy="29478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223"/>
              </a:lnSpc>
              <a:buNone/>
            </a:pPr>
            <a:r>
              <a:rPr lang="en-US" sz="1779" dirty="0">
                <a:solidFill>
                  <a:srgbClr val="DAD8E9"/>
                </a:solidFill>
                <a:latin typeface="Prompt" pitchFamily="34" charset="0"/>
                <a:ea typeface="Prompt" pitchFamily="34" charset="-122"/>
                <a:cs typeface="Prompt" pitchFamily="34" charset="-120"/>
              </a:rPr>
              <a:t>Enhanced Wearables</a:t>
            </a:r>
            <a:endParaRPr lang="en-US" sz="1779" dirty="0"/>
          </a:p>
        </p:txBody>
      </p:sp>
      <p:sp>
        <p:nvSpPr>
          <p:cNvPr id="11" name="Text 7"/>
          <p:cNvSpPr/>
          <p:nvPr/>
        </p:nvSpPr>
        <p:spPr>
          <a:xfrm>
            <a:off x="8308896" y="2553516"/>
            <a:ext cx="2821067" cy="1312631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277"/>
              </a:lnSpc>
              <a:buNone/>
            </a:pPr>
            <a:r>
              <a:rPr lang="en-US" sz="1600" dirty="0">
                <a:solidFill>
                  <a:srgbClr val="DAD8E9"/>
                </a:solidFill>
                <a:ea typeface="Mukta" pitchFamily="34" charset="-122"/>
                <a:cs typeface="Mukta" pitchFamily="34" charset="-120"/>
              </a:rPr>
              <a:t>Expect to see advanced AR glasses and contact lenses that seamlessly integrate digital content with our vision.</a:t>
            </a:r>
            <a:endParaRPr lang="en-US" sz="1600" dirty="0"/>
          </a:p>
        </p:txBody>
      </p:sp>
      <p:sp>
        <p:nvSpPr>
          <p:cNvPr id="12" name="Shape 8"/>
          <p:cNvSpPr/>
          <p:nvPr/>
        </p:nvSpPr>
        <p:spPr>
          <a:xfrm flipV="1">
            <a:off x="6479381" y="3963829"/>
            <a:ext cx="632460" cy="45719"/>
          </a:xfrm>
          <a:prstGeom prst="rect">
            <a:avLst/>
          </a:prstGeom>
          <a:solidFill>
            <a:srgbClr val="643557"/>
          </a:solidFill>
          <a:ln/>
        </p:spPr>
      </p:sp>
      <p:sp>
        <p:nvSpPr>
          <p:cNvPr id="13" name="Shape 9"/>
          <p:cNvSpPr/>
          <p:nvPr/>
        </p:nvSpPr>
        <p:spPr>
          <a:xfrm>
            <a:off x="7080350" y="3774102"/>
            <a:ext cx="406479" cy="406479"/>
          </a:xfrm>
          <a:prstGeom prst="roundRect">
            <a:avLst>
              <a:gd name="adj" fmla="val 20005"/>
            </a:avLst>
          </a:prstGeom>
          <a:solidFill>
            <a:srgbClr val="542C49"/>
          </a:solidFill>
          <a:ln w="11192">
            <a:solidFill>
              <a:srgbClr val="643557"/>
            </a:solidFill>
            <a:prstDash val="solid"/>
          </a:ln>
        </p:spPr>
      </p:sp>
      <p:sp>
        <p:nvSpPr>
          <p:cNvPr id="14" name="Text 10"/>
          <p:cNvSpPr/>
          <p:nvPr/>
        </p:nvSpPr>
        <p:spPr>
          <a:xfrm>
            <a:off x="7203580" y="3756957"/>
            <a:ext cx="160020" cy="33885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668"/>
              </a:lnSpc>
              <a:buNone/>
            </a:pPr>
            <a:r>
              <a:rPr lang="en-US" sz="2134" dirty="0">
                <a:solidFill>
                  <a:srgbClr val="DAD8E9"/>
                </a:solidFill>
                <a:latin typeface="Prompt" pitchFamily="34" charset="0"/>
                <a:ea typeface="Prompt" pitchFamily="34" charset="-122"/>
                <a:cs typeface="Prompt" pitchFamily="34" charset="-120"/>
              </a:rPr>
              <a:t>2</a:t>
            </a:r>
            <a:endParaRPr lang="en-US" sz="2134" dirty="0"/>
          </a:p>
        </p:txBody>
      </p:sp>
      <p:sp>
        <p:nvSpPr>
          <p:cNvPr id="15" name="Text 11"/>
          <p:cNvSpPr/>
          <p:nvPr/>
        </p:nvSpPr>
        <p:spPr>
          <a:xfrm>
            <a:off x="4241005" y="3801073"/>
            <a:ext cx="2238375" cy="31372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r">
              <a:lnSpc>
                <a:spcPts val="2223"/>
              </a:lnSpc>
              <a:buNone/>
            </a:pPr>
            <a:r>
              <a:rPr lang="en-US" sz="1779" dirty="0">
                <a:solidFill>
                  <a:srgbClr val="DAD8E9"/>
                </a:solidFill>
                <a:latin typeface="Prompt" pitchFamily="34" charset="0"/>
                <a:ea typeface="Prompt" pitchFamily="34" charset="-122"/>
                <a:cs typeface="Prompt" pitchFamily="34" charset="-120"/>
              </a:rPr>
              <a:t>AR in Social Media</a:t>
            </a:r>
            <a:endParaRPr lang="en-US" sz="1779" dirty="0"/>
          </a:p>
        </p:txBody>
      </p:sp>
      <p:sp>
        <p:nvSpPr>
          <p:cNvPr id="16" name="Text 12"/>
          <p:cNvSpPr/>
          <p:nvPr/>
        </p:nvSpPr>
        <p:spPr>
          <a:xfrm>
            <a:off x="3500318" y="4126958"/>
            <a:ext cx="2820948" cy="153018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r">
              <a:lnSpc>
                <a:spcPts val="2277"/>
              </a:lnSpc>
              <a:buNone/>
            </a:pPr>
            <a:r>
              <a:rPr lang="en-US" sz="1600" dirty="0">
                <a:solidFill>
                  <a:srgbClr val="DAD8E9"/>
                </a:solidFill>
                <a:ea typeface="Mukta" pitchFamily="34" charset="-122"/>
                <a:cs typeface="Mukta" pitchFamily="34" charset="-120"/>
              </a:rPr>
              <a:t>Platforms like Instagram and Snapchat continue to incorporate AR filters and effects, shaping the way we express ourselves online.</a:t>
            </a:r>
            <a:endParaRPr lang="en-US" sz="1600" dirty="0"/>
          </a:p>
        </p:txBody>
      </p:sp>
      <p:sp>
        <p:nvSpPr>
          <p:cNvPr id="17" name="Shape 13"/>
          <p:cNvSpPr/>
          <p:nvPr/>
        </p:nvSpPr>
        <p:spPr>
          <a:xfrm>
            <a:off x="7518321" y="6078557"/>
            <a:ext cx="632460" cy="36076"/>
          </a:xfrm>
          <a:prstGeom prst="rect">
            <a:avLst/>
          </a:prstGeom>
          <a:solidFill>
            <a:srgbClr val="643557"/>
          </a:solidFill>
          <a:ln/>
        </p:spPr>
      </p:sp>
      <p:sp>
        <p:nvSpPr>
          <p:cNvPr id="18" name="Shape 14"/>
          <p:cNvSpPr/>
          <p:nvPr/>
        </p:nvSpPr>
        <p:spPr>
          <a:xfrm>
            <a:off x="7111841" y="5893475"/>
            <a:ext cx="406479" cy="406479"/>
          </a:xfrm>
          <a:prstGeom prst="roundRect">
            <a:avLst>
              <a:gd name="adj" fmla="val 20005"/>
            </a:avLst>
          </a:prstGeom>
          <a:solidFill>
            <a:srgbClr val="542C49"/>
          </a:solidFill>
          <a:ln w="11192">
            <a:solidFill>
              <a:srgbClr val="643557"/>
            </a:solidFill>
            <a:prstDash val="solid"/>
          </a:ln>
        </p:spPr>
      </p:sp>
      <p:sp>
        <p:nvSpPr>
          <p:cNvPr id="19" name="Text 15"/>
          <p:cNvSpPr/>
          <p:nvPr/>
        </p:nvSpPr>
        <p:spPr>
          <a:xfrm>
            <a:off x="7235071" y="5927288"/>
            <a:ext cx="160020" cy="33885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668"/>
              </a:lnSpc>
              <a:buNone/>
            </a:pPr>
            <a:r>
              <a:rPr lang="en-US" sz="2134" dirty="0">
                <a:solidFill>
                  <a:srgbClr val="DAD8E9"/>
                </a:solidFill>
                <a:latin typeface="Prompt" pitchFamily="34" charset="0"/>
                <a:ea typeface="Prompt" pitchFamily="34" charset="-122"/>
                <a:cs typeface="Prompt" pitchFamily="34" charset="-120"/>
              </a:rPr>
              <a:t>3</a:t>
            </a:r>
            <a:endParaRPr lang="en-US" sz="2134" dirty="0"/>
          </a:p>
        </p:txBody>
      </p:sp>
      <p:sp>
        <p:nvSpPr>
          <p:cNvPr id="20" name="Text 16"/>
          <p:cNvSpPr/>
          <p:nvPr/>
        </p:nvSpPr>
        <p:spPr>
          <a:xfrm>
            <a:off x="8308896" y="5657140"/>
            <a:ext cx="2491740" cy="40647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223"/>
              </a:lnSpc>
              <a:buNone/>
            </a:pPr>
            <a:r>
              <a:rPr lang="en-US" sz="1779" dirty="0">
                <a:solidFill>
                  <a:srgbClr val="DAD8E9"/>
                </a:solidFill>
                <a:latin typeface="Prompt" pitchFamily="34" charset="0"/>
                <a:ea typeface="Prompt" pitchFamily="34" charset="-122"/>
                <a:cs typeface="Prompt" pitchFamily="34" charset="-120"/>
              </a:rPr>
              <a:t>Industrial Applications</a:t>
            </a:r>
            <a:endParaRPr lang="en-US" sz="1779" dirty="0"/>
          </a:p>
        </p:txBody>
      </p:sp>
      <p:sp>
        <p:nvSpPr>
          <p:cNvPr id="21" name="Text 17"/>
          <p:cNvSpPr/>
          <p:nvPr/>
        </p:nvSpPr>
        <p:spPr>
          <a:xfrm>
            <a:off x="8308896" y="5927289"/>
            <a:ext cx="3273504" cy="191393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277"/>
              </a:lnSpc>
              <a:buNone/>
            </a:pPr>
            <a:r>
              <a:rPr lang="en-US" sz="1600" dirty="0">
                <a:solidFill>
                  <a:srgbClr val="DAD8E9"/>
                </a:solidFill>
                <a:ea typeface="Mukta" pitchFamily="34" charset="-122"/>
                <a:cs typeface="Mukta" pitchFamily="34" charset="-120"/>
              </a:rPr>
              <a:t>AR is revolutionizing industries such as manufacturing, logistics, and maintenance through hands-free data visualization and remote assistance.</a:t>
            </a:r>
            <a:endParaRPr lang="en-US" sz="16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0C23">
              <a:alpha val="75000"/>
            </a:srgbClr>
          </a:solidFill>
          <a:ln w="13811">
            <a:solidFill>
              <a:srgbClr val="FFFFFF">
                <a:alpha val="16000"/>
              </a:srgbClr>
            </a:solidFill>
            <a:prstDash val="solid"/>
          </a:ln>
        </p:spPr>
        <p:txBody>
          <a:bodyPr/>
          <a:lstStyle/>
          <a:p>
            <a:r>
              <a:rPr lang="en-US" dirty="0"/>
              <a:t> </a:t>
            </a:r>
            <a:endParaRPr lang="en-IN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5486400" y="3384883"/>
            <a:ext cx="8011239" cy="129463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7200" dirty="0">
                <a:solidFill>
                  <a:schemeClr val="bg1"/>
                </a:solidFill>
              </a:rPr>
              <a:t>Questions🤔</a:t>
            </a:r>
          </a:p>
        </p:txBody>
      </p:sp>
      <p:sp>
        <p:nvSpPr>
          <p:cNvPr id="6" name="Text 2"/>
          <p:cNvSpPr/>
          <p:nvPr/>
        </p:nvSpPr>
        <p:spPr>
          <a:xfrm>
            <a:off x="6319599" y="4095512"/>
            <a:ext cx="7477601" cy="129463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endParaRPr lang="en-US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1249056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0C23">
              <a:alpha val="75000"/>
            </a:srgbClr>
          </a:solidFill>
          <a:ln w="13811">
            <a:solidFill>
              <a:srgbClr val="FFFFFF">
                <a:alpha val="16000"/>
              </a:srgbClr>
            </a:solidFill>
            <a:prstDash val="solid"/>
          </a:ln>
        </p:spPr>
        <p:txBody>
          <a:bodyPr/>
          <a:lstStyle/>
          <a:p>
            <a:r>
              <a:rPr lang="en-US" dirty="0"/>
              <a:t> </a:t>
            </a:r>
            <a:endParaRPr lang="en-IN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5486400" y="3384883"/>
            <a:ext cx="8011239" cy="129463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7200" dirty="0">
                <a:solidFill>
                  <a:schemeClr val="bg1"/>
                </a:solidFill>
              </a:rPr>
              <a:t>Thank You👍</a:t>
            </a:r>
          </a:p>
        </p:txBody>
      </p:sp>
      <p:sp>
        <p:nvSpPr>
          <p:cNvPr id="6" name="Text 2"/>
          <p:cNvSpPr/>
          <p:nvPr/>
        </p:nvSpPr>
        <p:spPr>
          <a:xfrm>
            <a:off x="6319599" y="4095512"/>
            <a:ext cx="7477601" cy="129463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endParaRPr lang="en-US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8120594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0C23">
              <a:alpha val="75000"/>
            </a:srgbClr>
          </a:solidFill>
          <a:ln w="13811">
            <a:solidFill>
              <a:srgbClr val="FFFFFF">
                <a:alpha val="16000"/>
              </a:srgbClr>
            </a:solidFill>
            <a:prstDash val="solid"/>
          </a:ln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319599" y="3067883"/>
            <a:ext cx="4443889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dirty="0">
                <a:solidFill>
                  <a:srgbClr val="C6BFEE"/>
                </a:solidFill>
                <a:ea typeface="Prompt" pitchFamily="34" charset="-122"/>
                <a:cs typeface="Prompt" pitchFamily="34" charset="-120"/>
              </a:rPr>
              <a:t>Introduction</a:t>
            </a:r>
            <a:endParaRPr lang="en-US" sz="4374" dirty="0"/>
          </a:p>
        </p:txBody>
      </p:sp>
      <p:sp>
        <p:nvSpPr>
          <p:cNvPr id="6" name="Text 2"/>
          <p:cNvSpPr/>
          <p:nvPr/>
        </p:nvSpPr>
        <p:spPr>
          <a:xfrm>
            <a:off x="6319599" y="4095512"/>
            <a:ext cx="7477601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DAD8E9"/>
                </a:solidFill>
                <a:ea typeface="Mukta" pitchFamily="34" charset="-122"/>
                <a:cs typeface="Mukta" pitchFamily="34" charset="-120"/>
              </a:rPr>
              <a:t>Virtual reality (VR) is a powerful technology that transports users to simulated worlds, enhancing their perception and interaction with the digital realm. Explore the definition and history of VR.</a:t>
            </a:r>
            <a:endParaRPr lang="en-US" sz="1750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xmlns="" id="{44DBC0ED-E938-1E8D-66A5-F1E319474A1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0750" y="2099961"/>
            <a:ext cx="2857500" cy="1935844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0C23">
              <a:alpha val="75000"/>
            </a:srgbClr>
          </a:solidFill>
          <a:ln w="13811">
            <a:solidFill>
              <a:srgbClr val="FFFFFF">
                <a:alpha val="16000"/>
              </a:srgbClr>
            </a:solidFill>
            <a:prstDash val="solid"/>
          </a:ln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4630400" cy="277749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2624376" y="1540042"/>
            <a:ext cx="6240780" cy="99461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dirty="0">
                <a:solidFill>
                  <a:srgbClr val="C6BFEE"/>
                </a:solidFill>
                <a:ea typeface="Prompt" pitchFamily="34" charset="-122"/>
                <a:cs typeface="Prompt" pitchFamily="34" charset="-120"/>
              </a:rPr>
              <a:t>Types of Virtual Reality</a:t>
            </a:r>
            <a:endParaRPr lang="en-US" sz="4374" dirty="0"/>
          </a:p>
        </p:txBody>
      </p:sp>
      <p:sp>
        <p:nvSpPr>
          <p:cNvPr id="6" name="Shape 2"/>
          <p:cNvSpPr/>
          <p:nvPr/>
        </p:nvSpPr>
        <p:spPr>
          <a:xfrm>
            <a:off x="1947565" y="2604868"/>
            <a:ext cx="2979063" cy="3173730"/>
          </a:xfrm>
          <a:prstGeom prst="roundRect">
            <a:avLst>
              <a:gd name="adj" fmla="val 3356"/>
            </a:avLst>
          </a:prstGeom>
          <a:solidFill>
            <a:srgbClr val="542C49"/>
          </a:solidFill>
          <a:ln w="13811">
            <a:solidFill>
              <a:srgbClr val="643557"/>
            </a:solidFill>
            <a:prstDash val="solid"/>
          </a:ln>
        </p:spPr>
        <p:txBody>
          <a:bodyPr/>
          <a:lstStyle/>
          <a:p>
            <a:endParaRPr lang="en-IN" dirty="0"/>
          </a:p>
        </p:txBody>
      </p:sp>
      <p:sp>
        <p:nvSpPr>
          <p:cNvPr id="7" name="Text 3"/>
          <p:cNvSpPr/>
          <p:nvPr/>
        </p:nvSpPr>
        <p:spPr>
          <a:xfrm>
            <a:off x="2103239" y="2777490"/>
            <a:ext cx="2823389" cy="47905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dirty="0">
                <a:solidFill>
                  <a:srgbClr val="DAD8E9"/>
                </a:solidFill>
                <a:ea typeface="Prompt" pitchFamily="34" charset="-122"/>
                <a:cs typeface="Prompt" pitchFamily="34" charset="-120"/>
              </a:rPr>
              <a:t>Immersive VR</a:t>
            </a:r>
            <a:endParaRPr lang="en-US" sz="2187" dirty="0"/>
          </a:p>
        </p:txBody>
      </p:sp>
      <p:sp>
        <p:nvSpPr>
          <p:cNvPr id="8" name="Text 4"/>
          <p:cNvSpPr/>
          <p:nvPr/>
        </p:nvSpPr>
        <p:spPr>
          <a:xfrm>
            <a:off x="1947566" y="3256547"/>
            <a:ext cx="2979062" cy="2522051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 smtClean="0">
                <a:solidFill>
                  <a:srgbClr val="DAD8E9"/>
                </a:solidFill>
                <a:ea typeface="Mukta" pitchFamily="34" charset="-122"/>
              </a:rPr>
              <a:t>The condition in which the user loose awareness of the fact that they are actually in an artificial world.</a:t>
            </a:r>
            <a:endParaRPr lang="en-US" sz="1750" dirty="0"/>
          </a:p>
        </p:txBody>
      </p:sp>
      <p:sp>
        <p:nvSpPr>
          <p:cNvPr id="9" name="Shape 5"/>
          <p:cNvSpPr/>
          <p:nvPr/>
        </p:nvSpPr>
        <p:spPr>
          <a:xfrm>
            <a:off x="5825609" y="2604869"/>
            <a:ext cx="2979063" cy="3298626"/>
          </a:xfrm>
          <a:prstGeom prst="roundRect">
            <a:avLst>
              <a:gd name="adj" fmla="val 3356"/>
            </a:avLst>
          </a:prstGeom>
          <a:solidFill>
            <a:srgbClr val="542C49"/>
          </a:solidFill>
          <a:ln w="13811">
            <a:solidFill>
              <a:srgbClr val="643557"/>
            </a:solidFill>
            <a:prstDash val="solid"/>
          </a:ln>
        </p:spPr>
        <p:txBody>
          <a:bodyPr/>
          <a:lstStyle/>
          <a:p>
            <a:endParaRPr lang="en-IN" dirty="0"/>
          </a:p>
        </p:txBody>
      </p:sp>
      <p:sp>
        <p:nvSpPr>
          <p:cNvPr id="10" name="Text 6"/>
          <p:cNvSpPr/>
          <p:nvPr/>
        </p:nvSpPr>
        <p:spPr>
          <a:xfrm>
            <a:off x="6061591" y="2777490"/>
            <a:ext cx="2506980" cy="47905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dirty="0">
                <a:solidFill>
                  <a:srgbClr val="DAD8E9"/>
                </a:solidFill>
                <a:ea typeface="Prompt" pitchFamily="34" charset="-122"/>
                <a:cs typeface="Prompt" pitchFamily="34" charset="-120"/>
              </a:rPr>
              <a:t>Non-immersive VR</a:t>
            </a:r>
            <a:endParaRPr lang="en-US" sz="2187" dirty="0"/>
          </a:p>
        </p:txBody>
      </p:sp>
      <p:sp>
        <p:nvSpPr>
          <p:cNvPr id="11" name="Text 7"/>
          <p:cNvSpPr/>
          <p:nvPr/>
        </p:nvSpPr>
        <p:spPr>
          <a:xfrm>
            <a:off x="6121474" y="3214403"/>
            <a:ext cx="2507099" cy="256419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500" dirty="0" smtClean="0">
                <a:solidFill>
                  <a:srgbClr val="DAD8E9"/>
                </a:solidFill>
                <a:ea typeface="Mukta" pitchFamily="34" charset="-122"/>
              </a:rPr>
              <a:t>It refers to a  virtual experience through a computer where you can control some characters or activities within the software but the environment is not directly interacting with you.</a:t>
            </a:r>
            <a:endParaRPr lang="en-US" sz="1500" dirty="0"/>
          </a:p>
        </p:txBody>
      </p:sp>
      <p:sp>
        <p:nvSpPr>
          <p:cNvPr id="12" name="Shape 8"/>
          <p:cNvSpPr/>
          <p:nvPr/>
        </p:nvSpPr>
        <p:spPr>
          <a:xfrm>
            <a:off x="9395811" y="2604868"/>
            <a:ext cx="2979063" cy="3173730"/>
          </a:xfrm>
          <a:prstGeom prst="roundRect">
            <a:avLst>
              <a:gd name="adj" fmla="val 3356"/>
            </a:avLst>
          </a:prstGeom>
          <a:solidFill>
            <a:srgbClr val="542C49"/>
          </a:solidFill>
          <a:ln w="13811">
            <a:solidFill>
              <a:srgbClr val="643557"/>
            </a:solidFill>
            <a:prstDash val="solid"/>
          </a:ln>
        </p:spPr>
      </p:sp>
      <p:sp>
        <p:nvSpPr>
          <p:cNvPr id="13" name="Text 9"/>
          <p:cNvSpPr/>
          <p:nvPr/>
        </p:nvSpPr>
        <p:spPr>
          <a:xfrm>
            <a:off x="9545052" y="2777490"/>
            <a:ext cx="2829821" cy="47905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dirty="0">
                <a:solidFill>
                  <a:srgbClr val="DAD8E9"/>
                </a:solidFill>
                <a:ea typeface="Prompt" pitchFamily="34" charset="-122"/>
                <a:cs typeface="Prompt" pitchFamily="34" charset="-120"/>
              </a:rPr>
              <a:t>Mixed Reality</a:t>
            </a:r>
            <a:endParaRPr lang="en-US" sz="2187" dirty="0"/>
          </a:p>
        </p:txBody>
      </p:sp>
      <p:sp>
        <p:nvSpPr>
          <p:cNvPr id="14" name="Text 10"/>
          <p:cNvSpPr/>
          <p:nvPr/>
        </p:nvSpPr>
        <p:spPr>
          <a:xfrm>
            <a:off x="9545052" y="3256547"/>
            <a:ext cx="2829821" cy="2358191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 smtClean="0">
                <a:solidFill>
                  <a:srgbClr val="DAD8E9"/>
                </a:solidFill>
                <a:ea typeface="Mukta" pitchFamily="34" charset="-122"/>
              </a:rPr>
              <a:t>It is an emergent technology that blends virtual reality and augmented reality.</a:t>
            </a:r>
            <a:endParaRPr lang="en-US" sz="175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0C23">
              <a:alpha val="75000"/>
            </a:srgbClr>
          </a:solidFill>
          <a:ln w="13811">
            <a:solidFill>
              <a:srgbClr val="FFFFFF">
                <a:alpha val="16000"/>
              </a:srgbClr>
            </a:solidFill>
            <a:prstDash val="solid"/>
          </a:ln>
        </p:spPr>
      </p:sp>
      <p:sp>
        <p:nvSpPr>
          <p:cNvPr id="4" name="Text 1"/>
          <p:cNvSpPr/>
          <p:nvPr/>
        </p:nvSpPr>
        <p:spPr>
          <a:xfrm>
            <a:off x="2624376" y="1371124"/>
            <a:ext cx="806196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dirty="0">
                <a:solidFill>
                  <a:srgbClr val="C6BFEE"/>
                </a:solidFill>
                <a:ea typeface="Prompt" pitchFamily="34" charset="-122"/>
                <a:cs typeface="Prompt" pitchFamily="34" charset="-120"/>
              </a:rPr>
              <a:t>Applications of Virtual Reality</a:t>
            </a:r>
            <a:endParaRPr lang="en-US" sz="4374" dirty="0"/>
          </a:p>
        </p:txBody>
      </p:sp>
      <p:sp>
        <p:nvSpPr>
          <p:cNvPr id="5" name="Shape 2"/>
          <p:cNvSpPr/>
          <p:nvPr/>
        </p:nvSpPr>
        <p:spPr>
          <a:xfrm>
            <a:off x="2624376" y="2683431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542C49"/>
          </a:solidFill>
          <a:ln w="13811">
            <a:solidFill>
              <a:srgbClr val="643557"/>
            </a:solidFill>
            <a:prstDash val="solid"/>
          </a:ln>
        </p:spPr>
      </p:sp>
      <p:sp>
        <p:nvSpPr>
          <p:cNvPr id="6" name="Text 3"/>
          <p:cNvSpPr/>
          <p:nvPr/>
        </p:nvSpPr>
        <p:spPr>
          <a:xfrm>
            <a:off x="2813328" y="2725102"/>
            <a:ext cx="12192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dirty="0">
                <a:solidFill>
                  <a:srgbClr val="DAD8E9"/>
                </a:solidFill>
                <a:ea typeface="Prompt" pitchFamily="34" charset="-122"/>
                <a:cs typeface="Prompt" pitchFamily="34" charset="-120"/>
              </a:rPr>
              <a:t>1</a:t>
            </a:r>
            <a:endParaRPr lang="en-US" sz="2624" dirty="0"/>
          </a:p>
        </p:txBody>
      </p:sp>
      <p:sp>
        <p:nvSpPr>
          <p:cNvPr id="7" name="Text 4"/>
          <p:cNvSpPr/>
          <p:nvPr/>
        </p:nvSpPr>
        <p:spPr>
          <a:xfrm>
            <a:off x="3346490" y="2759750"/>
            <a:ext cx="364236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dirty="0">
                <a:solidFill>
                  <a:srgbClr val="DAD8E9"/>
                </a:solidFill>
                <a:ea typeface="Prompt" pitchFamily="34" charset="-122"/>
                <a:cs typeface="Prompt" pitchFamily="34" charset="-120"/>
              </a:rPr>
              <a:t>Gaming and Entertainment</a:t>
            </a:r>
            <a:endParaRPr lang="en-US" sz="2187" dirty="0"/>
          </a:p>
        </p:txBody>
      </p:sp>
      <p:sp>
        <p:nvSpPr>
          <p:cNvPr id="8" name="Text 5"/>
          <p:cNvSpPr/>
          <p:nvPr/>
        </p:nvSpPr>
        <p:spPr>
          <a:xfrm>
            <a:off x="3346490" y="3329107"/>
            <a:ext cx="3857625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DAD8E9"/>
                </a:solidFill>
                <a:ea typeface="Mukta" pitchFamily="34" charset="-122"/>
                <a:cs typeface="Mukta" pitchFamily="34" charset="-120"/>
              </a:rPr>
              <a:t>Immerse yourself in breathtaking adventures, realistic simulations, and interactive storytelling.</a:t>
            </a:r>
            <a:endParaRPr lang="en-US" sz="1750" dirty="0"/>
          </a:p>
        </p:txBody>
      </p:sp>
      <p:sp>
        <p:nvSpPr>
          <p:cNvPr id="9" name="Shape 6"/>
          <p:cNvSpPr/>
          <p:nvPr/>
        </p:nvSpPr>
        <p:spPr>
          <a:xfrm>
            <a:off x="7426285" y="2683431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542C49"/>
          </a:solidFill>
          <a:ln w="13811">
            <a:solidFill>
              <a:srgbClr val="643557"/>
            </a:solidFill>
            <a:prstDash val="solid"/>
          </a:ln>
        </p:spPr>
      </p:sp>
      <p:sp>
        <p:nvSpPr>
          <p:cNvPr id="10" name="Text 7"/>
          <p:cNvSpPr/>
          <p:nvPr/>
        </p:nvSpPr>
        <p:spPr>
          <a:xfrm>
            <a:off x="7577138" y="2725102"/>
            <a:ext cx="19812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dirty="0">
                <a:solidFill>
                  <a:srgbClr val="DAD8E9"/>
                </a:solidFill>
                <a:ea typeface="Prompt" pitchFamily="34" charset="-122"/>
                <a:cs typeface="Prompt" pitchFamily="34" charset="-120"/>
              </a:rPr>
              <a:t>2</a:t>
            </a:r>
            <a:endParaRPr lang="en-US" sz="2624" dirty="0"/>
          </a:p>
        </p:txBody>
      </p:sp>
      <p:sp>
        <p:nvSpPr>
          <p:cNvPr id="11" name="Text 8"/>
          <p:cNvSpPr/>
          <p:nvPr/>
        </p:nvSpPr>
        <p:spPr>
          <a:xfrm>
            <a:off x="8148399" y="2759750"/>
            <a:ext cx="310896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dirty="0">
                <a:solidFill>
                  <a:srgbClr val="DAD8E9"/>
                </a:solidFill>
                <a:ea typeface="Prompt" pitchFamily="34" charset="-122"/>
                <a:cs typeface="Prompt" pitchFamily="34" charset="-120"/>
              </a:rPr>
              <a:t>Education and Training</a:t>
            </a:r>
            <a:endParaRPr lang="en-US" sz="2187" dirty="0"/>
          </a:p>
        </p:txBody>
      </p:sp>
      <p:sp>
        <p:nvSpPr>
          <p:cNvPr id="12" name="Text 9"/>
          <p:cNvSpPr/>
          <p:nvPr/>
        </p:nvSpPr>
        <p:spPr>
          <a:xfrm>
            <a:off x="8148399" y="3329107"/>
            <a:ext cx="3857625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DAD8E9"/>
                </a:solidFill>
                <a:ea typeface="Mukta" pitchFamily="34" charset="-122"/>
                <a:cs typeface="Mukta" pitchFamily="34" charset="-120"/>
              </a:rPr>
              <a:t>Enhance learning through immersive experiences, enabling students to explore historical events, scientific concepts, and more.</a:t>
            </a:r>
            <a:endParaRPr lang="en-US" sz="1750" dirty="0"/>
          </a:p>
        </p:txBody>
      </p:sp>
      <p:sp>
        <p:nvSpPr>
          <p:cNvPr id="13" name="Shape 10"/>
          <p:cNvSpPr/>
          <p:nvPr/>
        </p:nvSpPr>
        <p:spPr>
          <a:xfrm>
            <a:off x="2624376" y="5146477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542C49"/>
          </a:solidFill>
          <a:ln w="13811">
            <a:solidFill>
              <a:srgbClr val="643557"/>
            </a:solidFill>
            <a:prstDash val="solid"/>
          </a:ln>
        </p:spPr>
      </p:sp>
      <p:sp>
        <p:nvSpPr>
          <p:cNvPr id="14" name="Text 11"/>
          <p:cNvSpPr/>
          <p:nvPr/>
        </p:nvSpPr>
        <p:spPr>
          <a:xfrm>
            <a:off x="2779038" y="5188148"/>
            <a:ext cx="19050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dirty="0">
                <a:solidFill>
                  <a:srgbClr val="DAD8E9"/>
                </a:solidFill>
                <a:ea typeface="Prompt" pitchFamily="34" charset="-122"/>
                <a:cs typeface="Prompt" pitchFamily="34" charset="-120"/>
              </a:rPr>
              <a:t>3</a:t>
            </a:r>
            <a:endParaRPr lang="en-US" sz="2624" dirty="0"/>
          </a:p>
        </p:txBody>
      </p:sp>
      <p:sp>
        <p:nvSpPr>
          <p:cNvPr id="15" name="Text 12"/>
          <p:cNvSpPr/>
          <p:nvPr/>
        </p:nvSpPr>
        <p:spPr>
          <a:xfrm>
            <a:off x="3346490" y="5222796"/>
            <a:ext cx="325374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dirty="0">
                <a:solidFill>
                  <a:srgbClr val="DAD8E9"/>
                </a:solidFill>
                <a:ea typeface="Prompt" pitchFamily="34" charset="-122"/>
                <a:cs typeface="Prompt" pitchFamily="34" charset="-120"/>
              </a:rPr>
              <a:t>Healthcare and Therapy</a:t>
            </a:r>
            <a:endParaRPr lang="en-US" sz="2187" dirty="0"/>
          </a:p>
        </p:txBody>
      </p:sp>
      <p:sp>
        <p:nvSpPr>
          <p:cNvPr id="16" name="Text 13"/>
          <p:cNvSpPr/>
          <p:nvPr/>
        </p:nvSpPr>
        <p:spPr>
          <a:xfrm>
            <a:off x="3346490" y="5792153"/>
            <a:ext cx="3857625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DAD8E9"/>
                </a:solidFill>
                <a:ea typeface="Mukta" pitchFamily="34" charset="-122"/>
                <a:cs typeface="Mukta" pitchFamily="34" charset="-120"/>
              </a:rPr>
              <a:t>Provide innovative treatments, pain management, and mental health support through VR interventions.</a:t>
            </a:r>
            <a:endParaRPr lang="en-US" sz="1750" dirty="0"/>
          </a:p>
        </p:txBody>
      </p:sp>
      <p:sp>
        <p:nvSpPr>
          <p:cNvPr id="17" name="Shape 14"/>
          <p:cNvSpPr/>
          <p:nvPr/>
        </p:nvSpPr>
        <p:spPr>
          <a:xfrm>
            <a:off x="7426285" y="5146477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542C49"/>
          </a:solidFill>
          <a:ln w="13811">
            <a:solidFill>
              <a:srgbClr val="643557"/>
            </a:solidFill>
            <a:prstDash val="solid"/>
          </a:ln>
        </p:spPr>
      </p:sp>
      <p:sp>
        <p:nvSpPr>
          <p:cNvPr id="18" name="Text 15"/>
          <p:cNvSpPr/>
          <p:nvPr/>
        </p:nvSpPr>
        <p:spPr>
          <a:xfrm>
            <a:off x="7573327" y="5188148"/>
            <a:ext cx="20574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dirty="0">
                <a:solidFill>
                  <a:srgbClr val="DAD8E9"/>
                </a:solidFill>
                <a:ea typeface="Prompt" pitchFamily="34" charset="-122"/>
                <a:cs typeface="Prompt" pitchFamily="34" charset="-120"/>
              </a:rPr>
              <a:t>4</a:t>
            </a:r>
            <a:endParaRPr lang="en-US" sz="2624" dirty="0"/>
          </a:p>
        </p:txBody>
      </p:sp>
      <p:sp>
        <p:nvSpPr>
          <p:cNvPr id="19" name="Text 16"/>
          <p:cNvSpPr/>
          <p:nvPr/>
        </p:nvSpPr>
        <p:spPr>
          <a:xfrm>
            <a:off x="8148399" y="5222796"/>
            <a:ext cx="333756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dirty="0">
                <a:solidFill>
                  <a:srgbClr val="DAD8E9"/>
                </a:solidFill>
                <a:ea typeface="Prompt" pitchFamily="34" charset="-122"/>
                <a:cs typeface="Prompt" pitchFamily="34" charset="-120"/>
              </a:rPr>
              <a:t>Architecture and Design</a:t>
            </a:r>
            <a:endParaRPr lang="en-US" sz="2187" dirty="0"/>
          </a:p>
        </p:txBody>
      </p:sp>
      <p:sp>
        <p:nvSpPr>
          <p:cNvPr id="20" name="Text 17"/>
          <p:cNvSpPr/>
          <p:nvPr/>
        </p:nvSpPr>
        <p:spPr>
          <a:xfrm>
            <a:off x="8148399" y="5792153"/>
            <a:ext cx="3857625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DAD8E9"/>
                </a:solidFill>
                <a:ea typeface="Mukta" pitchFamily="34" charset="-122"/>
                <a:cs typeface="Mukta" pitchFamily="34" charset="-120"/>
              </a:rPr>
              <a:t>Create virtual prototypes, walkthroughs, and visualizations to aid in the planning and design process.</a:t>
            </a:r>
            <a:endParaRPr lang="en-US" sz="175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0C23">
              <a:alpha val="75000"/>
            </a:srgbClr>
          </a:solidFill>
          <a:ln w="13811">
            <a:solidFill>
              <a:srgbClr val="FFFFFF">
                <a:alpha val="16000"/>
              </a:srgbClr>
            </a:solidFill>
            <a:prstDash val="solid"/>
          </a:ln>
        </p:spPr>
      </p:sp>
      <p:sp>
        <p:nvSpPr>
          <p:cNvPr id="4" name="Text 1"/>
          <p:cNvSpPr/>
          <p:nvPr/>
        </p:nvSpPr>
        <p:spPr>
          <a:xfrm>
            <a:off x="2624376" y="1765578"/>
            <a:ext cx="688848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dirty="0">
                <a:solidFill>
                  <a:srgbClr val="C6BFEE"/>
                </a:solidFill>
                <a:ea typeface="Prompt" pitchFamily="34" charset="-122"/>
                <a:cs typeface="Prompt" pitchFamily="34" charset="-120"/>
              </a:rPr>
              <a:t>Benefits of Virtual Reality</a:t>
            </a:r>
            <a:endParaRPr lang="en-US" sz="4374" dirty="0"/>
          </a:p>
        </p:txBody>
      </p:sp>
      <p:sp>
        <p:nvSpPr>
          <p:cNvPr id="5" name="Text 2"/>
          <p:cNvSpPr/>
          <p:nvPr/>
        </p:nvSpPr>
        <p:spPr>
          <a:xfrm>
            <a:off x="2624376" y="3015377"/>
            <a:ext cx="2765465" cy="832961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281"/>
              </a:lnSpc>
              <a:buNone/>
            </a:pPr>
            <a:r>
              <a:rPr lang="en-US" sz="2624" dirty="0">
                <a:solidFill>
                  <a:srgbClr val="C6BFEE"/>
                </a:solidFill>
                <a:ea typeface="Prompt" pitchFamily="34" charset="-122"/>
                <a:cs typeface="Prompt" pitchFamily="34" charset="-120"/>
              </a:rPr>
              <a:t>Enhanced User Experience</a:t>
            </a:r>
            <a:endParaRPr lang="en-US" sz="2624" dirty="0"/>
          </a:p>
        </p:txBody>
      </p:sp>
      <p:sp>
        <p:nvSpPr>
          <p:cNvPr id="6" name="Text 3"/>
          <p:cNvSpPr/>
          <p:nvPr/>
        </p:nvSpPr>
        <p:spPr>
          <a:xfrm>
            <a:off x="2624376" y="4070509"/>
            <a:ext cx="2765465" cy="17770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DAD8E9"/>
                </a:solidFill>
                <a:ea typeface="Mukta" pitchFamily="34" charset="-122"/>
                <a:cs typeface="Mukta" pitchFamily="34" charset="-120"/>
              </a:rPr>
              <a:t>Immerse users in extraordinary virtual worlds, allowing them to engage with digital content like never before.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5939433" y="3015377"/>
            <a:ext cx="2765465" cy="124944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281"/>
              </a:lnSpc>
              <a:buNone/>
            </a:pPr>
            <a:r>
              <a:rPr lang="en-US" sz="2624" dirty="0">
                <a:solidFill>
                  <a:srgbClr val="C6BFEE"/>
                </a:solidFill>
                <a:ea typeface="Prompt" pitchFamily="34" charset="-122"/>
                <a:cs typeface="Prompt" pitchFamily="34" charset="-120"/>
              </a:rPr>
              <a:t>Improved Learning and Retention</a:t>
            </a:r>
            <a:endParaRPr lang="en-US" sz="2624" dirty="0"/>
          </a:p>
        </p:txBody>
      </p:sp>
      <p:sp>
        <p:nvSpPr>
          <p:cNvPr id="8" name="Text 5"/>
          <p:cNvSpPr/>
          <p:nvPr/>
        </p:nvSpPr>
        <p:spPr>
          <a:xfrm>
            <a:off x="5939433" y="4486989"/>
            <a:ext cx="2765465" cy="17770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DAD8E9"/>
                </a:solidFill>
                <a:ea typeface="Mukta" pitchFamily="34" charset="-122"/>
                <a:cs typeface="Mukta" pitchFamily="34" charset="-120"/>
              </a:rPr>
              <a:t>Boost knowledge retention and understanding by providing interactive and memorable learning experiences.</a:t>
            </a:r>
            <a:endParaRPr lang="en-US" sz="1750" dirty="0"/>
          </a:p>
        </p:txBody>
      </p:sp>
      <p:sp>
        <p:nvSpPr>
          <p:cNvPr id="9" name="Text 6"/>
          <p:cNvSpPr/>
          <p:nvPr/>
        </p:nvSpPr>
        <p:spPr>
          <a:xfrm>
            <a:off x="9254490" y="2843213"/>
            <a:ext cx="3130015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281"/>
              </a:lnSpc>
              <a:buNone/>
            </a:pPr>
            <a:r>
              <a:rPr lang="en-US" sz="2624" dirty="0">
                <a:solidFill>
                  <a:srgbClr val="C6BFEE"/>
                </a:solidFill>
                <a:ea typeface="Prompt" pitchFamily="34" charset="-122"/>
                <a:cs typeface="Prompt" pitchFamily="34" charset="-120"/>
              </a:rPr>
              <a:t>Cost-effectiveness and Accessibility</a:t>
            </a:r>
            <a:endParaRPr lang="en-US" sz="2624" dirty="0"/>
          </a:p>
        </p:txBody>
      </p:sp>
      <p:sp>
        <p:nvSpPr>
          <p:cNvPr id="10" name="Text 7"/>
          <p:cNvSpPr/>
          <p:nvPr/>
        </p:nvSpPr>
        <p:spPr>
          <a:xfrm>
            <a:off x="9254490" y="4486989"/>
            <a:ext cx="2765465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DAD8E9"/>
                </a:solidFill>
                <a:ea typeface="Mukta" pitchFamily="34" charset="-122"/>
                <a:cs typeface="Mukta" pitchFamily="34" charset="-120"/>
              </a:rPr>
              <a:t>Enable affordable access to virtual experiences, breaking barriers and reaching a wider audience.</a:t>
            </a:r>
            <a:endParaRPr lang="en-US" sz="175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-649724" y="0"/>
            <a:ext cx="14630400" cy="8230076"/>
          </a:xfrm>
          <a:prstGeom prst="rect">
            <a:avLst/>
          </a:prstGeom>
          <a:solidFill>
            <a:srgbClr val="0B0C23">
              <a:alpha val="75000"/>
            </a:srgbClr>
          </a:solidFill>
          <a:ln w="11668">
            <a:solidFill>
              <a:srgbClr val="FFFFFF">
                <a:alpha val="16000"/>
              </a:srgbClr>
            </a:solidFill>
            <a:prstDash val="solid"/>
          </a:ln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4630400" cy="235077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3344823" y="817603"/>
            <a:ext cx="7940635" cy="153316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4628"/>
              </a:lnSpc>
              <a:buNone/>
            </a:pPr>
            <a:r>
              <a:rPr lang="en-US" sz="3702" dirty="0">
                <a:solidFill>
                  <a:srgbClr val="C6BFEE"/>
                </a:solidFill>
                <a:ea typeface="Prompt" pitchFamily="34" charset="-122"/>
                <a:cs typeface="Prompt" pitchFamily="34" charset="-120"/>
              </a:rPr>
              <a:t>Challenges and Limitations of Virtual Reality</a:t>
            </a:r>
            <a:endParaRPr lang="en-US" sz="3702" dirty="0"/>
          </a:p>
        </p:txBody>
      </p:sp>
      <p:sp>
        <p:nvSpPr>
          <p:cNvPr id="6" name="Shape 2"/>
          <p:cNvSpPr/>
          <p:nvPr/>
        </p:nvSpPr>
        <p:spPr>
          <a:xfrm>
            <a:off x="3251021" y="2882681"/>
            <a:ext cx="376945" cy="423148"/>
          </a:xfrm>
          <a:prstGeom prst="roundRect">
            <a:avLst>
              <a:gd name="adj" fmla="val 20000"/>
            </a:avLst>
          </a:prstGeom>
          <a:solidFill>
            <a:srgbClr val="542C49"/>
          </a:solidFill>
          <a:ln w="11668">
            <a:solidFill>
              <a:srgbClr val="643557"/>
            </a:solidFill>
            <a:prstDash val="solid"/>
          </a:ln>
        </p:spPr>
      </p:sp>
      <p:sp>
        <p:nvSpPr>
          <p:cNvPr id="7" name="Text 3"/>
          <p:cNvSpPr/>
          <p:nvPr/>
        </p:nvSpPr>
        <p:spPr>
          <a:xfrm>
            <a:off x="3344823" y="2882681"/>
            <a:ext cx="106680" cy="35254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777"/>
              </a:lnSpc>
              <a:buNone/>
            </a:pPr>
            <a:r>
              <a:rPr lang="en-US" sz="2221" dirty="0">
                <a:solidFill>
                  <a:srgbClr val="DAD8E9"/>
                </a:solidFill>
                <a:ea typeface="Prompt" pitchFamily="34" charset="-122"/>
                <a:cs typeface="Prompt" pitchFamily="34" charset="-120"/>
              </a:rPr>
              <a:t>1</a:t>
            </a:r>
            <a:endParaRPr lang="en-US" sz="2221" dirty="0"/>
          </a:p>
        </p:txBody>
      </p:sp>
      <p:sp>
        <p:nvSpPr>
          <p:cNvPr id="8" name="Text 4"/>
          <p:cNvSpPr/>
          <p:nvPr/>
        </p:nvSpPr>
        <p:spPr>
          <a:xfrm>
            <a:off x="3955971" y="2882681"/>
            <a:ext cx="1910358" cy="96742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314"/>
              </a:lnSpc>
              <a:buNone/>
            </a:pPr>
            <a:r>
              <a:rPr lang="en-US" sz="1851" dirty="0">
                <a:solidFill>
                  <a:srgbClr val="DAD8E9"/>
                </a:solidFill>
                <a:ea typeface="Prompt" pitchFamily="34" charset="-122"/>
                <a:cs typeface="Prompt" pitchFamily="34" charset="-120"/>
              </a:rPr>
              <a:t>Motion Sickness and Discomfort</a:t>
            </a:r>
            <a:endParaRPr lang="en-US" sz="1851" dirty="0"/>
          </a:p>
        </p:txBody>
      </p:sp>
      <p:sp>
        <p:nvSpPr>
          <p:cNvPr id="9" name="Text 5"/>
          <p:cNvSpPr/>
          <p:nvPr/>
        </p:nvSpPr>
        <p:spPr>
          <a:xfrm>
            <a:off x="3955971" y="3850105"/>
            <a:ext cx="1910358" cy="197317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369"/>
              </a:lnSpc>
              <a:buNone/>
            </a:pPr>
            <a:r>
              <a:rPr lang="en-US" sz="1481" dirty="0">
                <a:solidFill>
                  <a:srgbClr val="DAD8E9"/>
                </a:solidFill>
                <a:ea typeface="Mukta" pitchFamily="34" charset="-122"/>
                <a:cs typeface="Mukta" pitchFamily="34" charset="-120"/>
              </a:rPr>
              <a:t>Some users may experience nausea or discomfort due to the disconnection between visual and physical movements.</a:t>
            </a:r>
            <a:endParaRPr lang="en-US" sz="1481" dirty="0"/>
          </a:p>
        </p:txBody>
      </p:sp>
      <p:sp>
        <p:nvSpPr>
          <p:cNvPr id="10" name="Shape 6"/>
          <p:cNvSpPr/>
          <p:nvPr/>
        </p:nvSpPr>
        <p:spPr>
          <a:xfrm>
            <a:off x="5982760" y="2776220"/>
            <a:ext cx="423148" cy="423148"/>
          </a:xfrm>
          <a:prstGeom prst="roundRect">
            <a:avLst>
              <a:gd name="adj" fmla="val 20000"/>
            </a:avLst>
          </a:prstGeom>
          <a:solidFill>
            <a:srgbClr val="542C49"/>
          </a:solidFill>
          <a:ln w="11668">
            <a:solidFill>
              <a:srgbClr val="643557"/>
            </a:solidFill>
            <a:prstDash val="solid"/>
          </a:ln>
        </p:spPr>
        <p:txBody>
          <a:bodyPr/>
          <a:lstStyle/>
          <a:p>
            <a:endParaRPr lang="en-IN" dirty="0"/>
          </a:p>
        </p:txBody>
      </p:sp>
      <p:sp>
        <p:nvSpPr>
          <p:cNvPr id="11" name="Text 7"/>
          <p:cNvSpPr/>
          <p:nvPr/>
        </p:nvSpPr>
        <p:spPr>
          <a:xfrm>
            <a:off x="6095310" y="2706409"/>
            <a:ext cx="167640" cy="35254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777"/>
              </a:lnSpc>
              <a:buNone/>
            </a:pPr>
            <a:r>
              <a:rPr lang="en-US" sz="2221" dirty="0">
                <a:solidFill>
                  <a:srgbClr val="DAD8E9"/>
                </a:solidFill>
                <a:ea typeface="Prompt" pitchFamily="34" charset="-122"/>
                <a:cs typeface="Prompt" pitchFamily="34" charset="-120"/>
              </a:rPr>
              <a:t>2</a:t>
            </a:r>
            <a:endParaRPr lang="en-US" sz="2221" dirty="0"/>
          </a:p>
        </p:txBody>
      </p:sp>
      <p:sp>
        <p:nvSpPr>
          <p:cNvPr id="12" name="Text 8"/>
          <p:cNvSpPr/>
          <p:nvPr/>
        </p:nvSpPr>
        <p:spPr>
          <a:xfrm>
            <a:off x="6665476" y="2776221"/>
            <a:ext cx="1910358" cy="96742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314"/>
              </a:lnSpc>
              <a:buNone/>
            </a:pPr>
            <a:r>
              <a:rPr lang="en-US" sz="1851" dirty="0">
                <a:solidFill>
                  <a:srgbClr val="DAD8E9"/>
                </a:solidFill>
                <a:ea typeface="Prompt" pitchFamily="34" charset="-122"/>
                <a:cs typeface="Prompt" pitchFamily="34" charset="-120"/>
              </a:rPr>
              <a:t>High Costs of Setup and Maintenance</a:t>
            </a:r>
            <a:endParaRPr lang="en-US" sz="1851" dirty="0"/>
          </a:p>
        </p:txBody>
      </p:sp>
      <p:sp>
        <p:nvSpPr>
          <p:cNvPr id="13" name="Text 9"/>
          <p:cNvSpPr/>
          <p:nvPr/>
        </p:nvSpPr>
        <p:spPr>
          <a:xfrm>
            <a:off x="6665476" y="3743645"/>
            <a:ext cx="1910358" cy="238443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369"/>
              </a:lnSpc>
              <a:buNone/>
            </a:pPr>
            <a:r>
              <a:rPr lang="en-US" sz="1481" dirty="0">
                <a:solidFill>
                  <a:srgbClr val="DAD8E9"/>
                </a:solidFill>
                <a:ea typeface="Mukta" pitchFamily="34" charset="-122"/>
                <a:cs typeface="Mukta" pitchFamily="34" charset="-120"/>
              </a:rPr>
              <a:t>Investing in VR hardware, software, and maintenance can be expensive, making it less accessible to some individuals and organizations.</a:t>
            </a:r>
            <a:endParaRPr lang="en-US" sz="1481" dirty="0"/>
          </a:p>
        </p:txBody>
      </p:sp>
      <p:sp>
        <p:nvSpPr>
          <p:cNvPr id="14" name="Shape 10"/>
          <p:cNvSpPr/>
          <p:nvPr/>
        </p:nvSpPr>
        <p:spPr>
          <a:xfrm>
            <a:off x="8867085" y="2606838"/>
            <a:ext cx="423148" cy="423148"/>
          </a:xfrm>
          <a:prstGeom prst="roundRect">
            <a:avLst>
              <a:gd name="adj" fmla="val 20000"/>
            </a:avLst>
          </a:prstGeom>
          <a:solidFill>
            <a:srgbClr val="542C49"/>
          </a:solidFill>
          <a:ln w="11668">
            <a:solidFill>
              <a:srgbClr val="643557"/>
            </a:solidFill>
            <a:prstDash val="solid"/>
          </a:ln>
        </p:spPr>
        <p:txBody>
          <a:bodyPr/>
          <a:lstStyle/>
          <a:p>
            <a:endParaRPr lang="en-IN" dirty="0"/>
          </a:p>
        </p:txBody>
      </p:sp>
      <p:sp>
        <p:nvSpPr>
          <p:cNvPr id="15" name="Text 11"/>
          <p:cNvSpPr/>
          <p:nvPr/>
        </p:nvSpPr>
        <p:spPr>
          <a:xfrm>
            <a:off x="8975408" y="2635250"/>
            <a:ext cx="160020" cy="35254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777"/>
              </a:lnSpc>
              <a:buNone/>
            </a:pPr>
            <a:r>
              <a:rPr lang="en-US" sz="2221" dirty="0">
                <a:solidFill>
                  <a:srgbClr val="DAD8E9"/>
                </a:solidFill>
                <a:ea typeface="Prompt" pitchFamily="34" charset="-122"/>
                <a:cs typeface="Prompt" pitchFamily="34" charset="-120"/>
              </a:rPr>
              <a:t>3</a:t>
            </a:r>
            <a:endParaRPr lang="en-US" sz="2221" dirty="0"/>
          </a:p>
        </p:txBody>
      </p:sp>
      <p:sp>
        <p:nvSpPr>
          <p:cNvPr id="16" name="Text 12"/>
          <p:cNvSpPr/>
          <p:nvPr/>
        </p:nvSpPr>
        <p:spPr>
          <a:xfrm>
            <a:off x="9374981" y="2653871"/>
            <a:ext cx="1910358" cy="96742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314"/>
              </a:lnSpc>
              <a:buNone/>
            </a:pPr>
            <a:r>
              <a:rPr lang="en-US" sz="1851" dirty="0" smtClean="0">
                <a:solidFill>
                  <a:srgbClr val="DAD8E9"/>
                </a:solidFill>
                <a:ea typeface="Prompt" pitchFamily="34" charset="-122"/>
                <a:cs typeface="Prompt" pitchFamily="34" charset="-120"/>
              </a:rPr>
              <a:t> </a:t>
            </a:r>
            <a:r>
              <a:rPr lang="en-US" sz="1851" dirty="0">
                <a:solidFill>
                  <a:srgbClr val="DAD8E9"/>
                </a:solidFill>
                <a:ea typeface="Prompt" pitchFamily="34" charset="-122"/>
                <a:cs typeface="Prompt" pitchFamily="34" charset="-120"/>
              </a:rPr>
              <a:t>Social Implications</a:t>
            </a:r>
            <a:endParaRPr lang="en-US" sz="1851" dirty="0"/>
          </a:p>
        </p:txBody>
      </p:sp>
      <p:sp>
        <p:nvSpPr>
          <p:cNvPr id="17" name="Text 13"/>
          <p:cNvSpPr/>
          <p:nvPr/>
        </p:nvSpPr>
        <p:spPr>
          <a:xfrm>
            <a:off x="9374981" y="3574263"/>
            <a:ext cx="1910358" cy="2249021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369"/>
              </a:lnSpc>
              <a:buNone/>
            </a:pPr>
            <a:r>
              <a:rPr lang="en-US" sz="1481" dirty="0" smtClean="0">
                <a:solidFill>
                  <a:srgbClr val="DAD8E9"/>
                </a:solidFill>
                <a:ea typeface="Mukta" pitchFamily="34" charset="-122"/>
                <a:cs typeface="Mukta" pitchFamily="34" charset="-120"/>
              </a:rPr>
              <a:t> it creates  </a:t>
            </a:r>
            <a:r>
              <a:rPr lang="en-US" sz="1481" dirty="0">
                <a:solidFill>
                  <a:srgbClr val="DAD8E9"/>
                </a:solidFill>
                <a:ea typeface="Mukta" pitchFamily="34" charset="-122"/>
                <a:cs typeface="Mukta" pitchFamily="34" charset="-120"/>
              </a:rPr>
              <a:t>addiction, and the blurring boundaries between virtual and real-world experiences.</a:t>
            </a:r>
            <a:endParaRPr lang="en-US" sz="1481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0C23">
              <a:alpha val="75000"/>
            </a:srgbClr>
          </a:solidFill>
          <a:ln w="13811">
            <a:solidFill>
              <a:srgbClr val="FFFFFF">
                <a:alpha val="16000"/>
              </a:srgbClr>
            </a:solidFill>
            <a:prstDash val="solid"/>
          </a:ln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972800" y="0"/>
            <a:ext cx="36576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833199" y="712589"/>
            <a:ext cx="637794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dirty="0">
                <a:solidFill>
                  <a:srgbClr val="C6BFEE"/>
                </a:solidFill>
                <a:ea typeface="Prompt" pitchFamily="34" charset="-122"/>
                <a:cs typeface="Prompt" pitchFamily="34" charset="-120"/>
              </a:rPr>
              <a:t>Future of Virtual Reality</a:t>
            </a:r>
            <a:endParaRPr lang="en-US" sz="4374" dirty="0"/>
          </a:p>
        </p:txBody>
      </p:sp>
      <p:sp>
        <p:nvSpPr>
          <p:cNvPr id="6" name="Shape 2"/>
          <p:cNvSpPr/>
          <p:nvPr/>
        </p:nvSpPr>
        <p:spPr>
          <a:xfrm>
            <a:off x="1144310" y="1740218"/>
            <a:ext cx="44410" cy="5776793"/>
          </a:xfrm>
          <a:prstGeom prst="rect">
            <a:avLst/>
          </a:prstGeom>
          <a:solidFill>
            <a:srgbClr val="643557"/>
          </a:solidFill>
          <a:ln/>
        </p:spPr>
      </p:sp>
      <p:sp>
        <p:nvSpPr>
          <p:cNvPr id="7" name="Shape 3"/>
          <p:cNvSpPr/>
          <p:nvPr/>
        </p:nvSpPr>
        <p:spPr>
          <a:xfrm>
            <a:off x="1416427" y="2141518"/>
            <a:ext cx="777597" cy="44410"/>
          </a:xfrm>
          <a:prstGeom prst="rect">
            <a:avLst/>
          </a:prstGeom>
          <a:solidFill>
            <a:srgbClr val="643557"/>
          </a:solidFill>
          <a:ln/>
        </p:spPr>
      </p:sp>
      <p:sp>
        <p:nvSpPr>
          <p:cNvPr id="8" name="Shape 4"/>
          <p:cNvSpPr/>
          <p:nvPr/>
        </p:nvSpPr>
        <p:spPr>
          <a:xfrm>
            <a:off x="916484" y="1913811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542C49"/>
          </a:solidFill>
          <a:ln w="13811">
            <a:solidFill>
              <a:srgbClr val="643557"/>
            </a:solidFill>
            <a:prstDash val="solid"/>
          </a:ln>
        </p:spPr>
      </p:sp>
      <p:sp>
        <p:nvSpPr>
          <p:cNvPr id="9" name="Text 5"/>
          <p:cNvSpPr/>
          <p:nvPr/>
        </p:nvSpPr>
        <p:spPr>
          <a:xfrm>
            <a:off x="1105436" y="1955483"/>
            <a:ext cx="12192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dirty="0">
                <a:solidFill>
                  <a:srgbClr val="DAD8E9"/>
                </a:solidFill>
                <a:ea typeface="Prompt" pitchFamily="34" charset="-122"/>
                <a:cs typeface="Prompt" pitchFamily="34" charset="-120"/>
              </a:rPr>
              <a:t>1</a:t>
            </a:r>
            <a:endParaRPr lang="en-US" sz="2624" dirty="0"/>
          </a:p>
        </p:txBody>
      </p:sp>
      <p:sp>
        <p:nvSpPr>
          <p:cNvPr id="10" name="Text 6"/>
          <p:cNvSpPr/>
          <p:nvPr/>
        </p:nvSpPr>
        <p:spPr>
          <a:xfrm>
            <a:off x="2388513" y="1962388"/>
            <a:ext cx="397002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dirty="0">
                <a:solidFill>
                  <a:srgbClr val="DAD8E9"/>
                </a:solidFill>
                <a:ea typeface="Prompt" pitchFamily="34" charset="-122"/>
                <a:cs typeface="Prompt" pitchFamily="34" charset="-120"/>
              </a:rPr>
              <a:t>Advancements in Technology</a:t>
            </a:r>
            <a:endParaRPr lang="en-US" sz="2187" dirty="0"/>
          </a:p>
        </p:txBody>
      </p:sp>
      <p:sp>
        <p:nvSpPr>
          <p:cNvPr id="11" name="Text 7"/>
          <p:cNvSpPr/>
          <p:nvPr/>
        </p:nvSpPr>
        <p:spPr>
          <a:xfrm>
            <a:off x="2388513" y="2531745"/>
            <a:ext cx="7751088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dirty="0">
                <a:solidFill>
                  <a:srgbClr val="DAD8E9"/>
                </a:solidFill>
                <a:ea typeface="Mukta" pitchFamily="34" charset="-122"/>
                <a:cs typeface="Mukta" pitchFamily="34" charset="-120"/>
              </a:rPr>
              <a:t>Continual progress in hardware, software, and tracking systems will drive the evolution of virtual reality, offering more realistic and immersive experiences.</a:t>
            </a:r>
            <a:endParaRPr lang="en-US" sz="1750" dirty="0"/>
          </a:p>
        </p:txBody>
      </p:sp>
      <p:sp>
        <p:nvSpPr>
          <p:cNvPr id="12" name="Shape 8"/>
          <p:cNvSpPr/>
          <p:nvPr/>
        </p:nvSpPr>
        <p:spPr>
          <a:xfrm>
            <a:off x="1416427" y="4141172"/>
            <a:ext cx="777597" cy="44410"/>
          </a:xfrm>
          <a:prstGeom prst="rect">
            <a:avLst/>
          </a:prstGeom>
          <a:solidFill>
            <a:srgbClr val="643557"/>
          </a:solidFill>
          <a:ln/>
        </p:spPr>
      </p:sp>
      <p:sp>
        <p:nvSpPr>
          <p:cNvPr id="13" name="Shape 9"/>
          <p:cNvSpPr/>
          <p:nvPr/>
        </p:nvSpPr>
        <p:spPr>
          <a:xfrm>
            <a:off x="916484" y="3913465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542C49"/>
          </a:solidFill>
          <a:ln w="13811">
            <a:solidFill>
              <a:srgbClr val="643557"/>
            </a:solidFill>
            <a:prstDash val="solid"/>
          </a:ln>
        </p:spPr>
      </p:sp>
      <p:sp>
        <p:nvSpPr>
          <p:cNvPr id="14" name="Text 10"/>
          <p:cNvSpPr/>
          <p:nvPr/>
        </p:nvSpPr>
        <p:spPr>
          <a:xfrm>
            <a:off x="1067336" y="3955137"/>
            <a:ext cx="19812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dirty="0">
                <a:solidFill>
                  <a:srgbClr val="DAD8E9"/>
                </a:solidFill>
                <a:ea typeface="Prompt" pitchFamily="34" charset="-122"/>
                <a:cs typeface="Prompt" pitchFamily="34" charset="-120"/>
              </a:rPr>
              <a:t>2</a:t>
            </a:r>
            <a:endParaRPr lang="en-US" sz="2624" dirty="0"/>
          </a:p>
        </p:txBody>
      </p:sp>
      <p:sp>
        <p:nvSpPr>
          <p:cNvPr id="15" name="Text 11"/>
          <p:cNvSpPr/>
          <p:nvPr/>
        </p:nvSpPr>
        <p:spPr>
          <a:xfrm>
            <a:off x="2388513" y="3962043"/>
            <a:ext cx="514350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dirty="0">
                <a:solidFill>
                  <a:srgbClr val="DAD8E9"/>
                </a:solidFill>
                <a:ea typeface="Prompt" pitchFamily="34" charset="-122"/>
                <a:cs typeface="Prompt" pitchFamily="34" charset="-120"/>
              </a:rPr>
              <a:t>Potential Impact on Various Industries</a:t>
            </a:r>
            <a:endParaRPr lang="en-US" sz="2187" dirty="0"/>
          </a:p>
        </p:txBody>
      </p:sp>
      <p:sp>
        <p:nvSpPr>
          <p:cNvPr id="16" name="Text 12"/>
          <p:cNvSpPr/>
          <p:nvPr/>
        </p:nvSpPr>
        <p:spPr>
          <a:xfrm>
            <a:off x="2388513" y="4531400"/>
            <a:ext cx="7751088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dirty="0">
                <a:solidFill>
                  <a:srgbClr val="DAD8E9"/>
                </a:solidFill>
                <a:ea typeface="Mukta" pitchFamily="34" charset="-122"/>
                <a:cs typeface="Mukta" pitchFamily="34" charset="-120"/>
              </a:rPr>
              <a:t>VR has the potential to revolutionize industries like education, healthcare, tourism, and remote work, transforming the way we live, work, and connect.</a:t>
            </a:r>
            <a:endParaRPr lang="en-US" sz="1750" dirty="0"/>
          </a:p>
        </p:txBody>
      </p:sp>
      <p:sp>
        <p:nvSpPr>
          <p:cNvPr id="17" name="Shape 13"/>
          <p:cNvSpPr/>
          <p:nvPr/>
        </p:nvSpPr>
        <p:spPr>
          <a:xfrm>
            <a:off x="1416427" y="6140827"/>
            <a:ext cx="777597" cy="44410"/>
          </a:xfrm>
          <a:prstGeom prst="rect">
            <a:avLst/>
          </a:prstGeom>
          <a:solidFill>
            <a:srgbClr val="643557"/>
          </a:solidFill>
          <a:ln/>
        </p:spPr>
      </p:sp>
      <p:sp>
        <p:nvSpPr>
          <p:cNvPr id="18" name="Shape 14"/>
          <p:cNvSpPr/>
          <p:nvPr/>
        </p:nvSpPr>
        <p:spPr>
          <a:xfrm>
            <a:off x="916484" y="5913120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542C49"/>
          </a:solidFill>
          <a:ln w="13811">
            <a:solidFill>
              <a:srgbClr val="643557"/>
            </a:solidFill>
            <a:prstDash val="solid"/>
          </a:ln>
        </p:spPr>
      </p:sp>
      <p:sp>
        <p:nvSpPr>
          <p:cNvPr id="19" name="Text 15"/>
          <p:cNvSpPr/>
          <p:nvPr/>
        </p:nvSpPr>
        <p:spPr>
          <a:xfrm>
            <a:off x="1071146" y="5954792"/>
            <a:ext cx="19050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dirty="0">
                <a:solidFill>
                  <a:srgbClr val="DAD8E9"/>
                </a:solidFill>
                <a:ea typeface="Prompt" pitchFamily="34" charset="-122"/>
                <a:cs typeface="Prompt" pitchFamily="34" charset="-120"/>
              </a:rPr>
              <a:t>3</a:t>
            </a:r>
            <a:endParaRPr lang="en-US" sz="2624" dirty="0"/>
          </a:p>
        </p:txBody>
      </p:sp>
      <p:sp>
        <p:nvSpPr>
          <p:cNvPr id="20" name="Text 16"/>
          <p:cNvSpPr/>
          <p:nvPr/>
        </p:nvSpPr>
        <p:spPr>
          <a:xfrm>
            <a:off x="2388513" y="5961698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dirty="0">
                <a:solidFill>
                  <a:srgbClr val="DAD8E9"/>
                </a:solidFill>
                <a:ea typeface="Prompt" pitchFamily="34" charset="-122"/>
                <a:cs typeface="Prompt" pitchFamily="34" charset="-120"/>
              </a:rPr>
              <a:t>Conclusion</a:t>
            </a:r>
            <a:endParaRPr lang="en-US" sz="2187" dirty="0"/>
          </a:p>
        </p:txBody>
      </p:sp>
      <p:sp>
        <p:nvSpPr>
          <p:cNvPr id="21" name="Text 17"/>
          <p:cNvSpPr/>
          <p:nvPr/>
        </p:nvSpPr>
        <p:spPr>
          <a:xfrm>
            <a:off x="2388513" y="6531054"/>
            <a:ext cx="7751088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dirty="0">
                <a:solidFill>
                  <a:srgbClr val="DAD8E9"/>
                </a:solidFill>
                <a:ea typeface="Mukta" pitchFamily="34" charset="-122"/>
                <a:cs typeface="Mukta" pitchFamily="34" charset="-120"/>
              </a:rPr>
              <a:t>Virtual reality opens endless possibilities, bridging the gap between imagination and reality. Embrace this technological marvel and embark on extraordinary journeys.</a:t>
            </a:r>
            <a:endParaRPr lang="en-US" sz="175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0C23">
              <a:alpha val="75000"/>
            </a:srgbClr>
          </a:solidFill>
          <a:ln w="13811">
            <a:solidFill>
              <a:srgbClr val="FFFFFF">
                <a:alpha val="16000"/>
              </a:srgbClr>
            </a:solidFill>
            <a:prstDash val="solid"/>
          </a:ln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833199" y="2679025"/>
            <a:ext cx="6217920" cy="83319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6561"/>
              </a:lnSpc>
              <a:buNone/>
            </a:pPr>
            <a:r>
              <a:rPr lang="en-US" sz="5249" dirty="0">
                <a:solidFill>
                  <a:srgbClr val="C6BFEE"/>
                </a:solidFill>
                <a:latin typeface="Prompt" pitchFamily="34" charset="0"/>
                <a:ea typeface="Prompt" pitchFamily="34" charset="-122"/>
                <a:cs typeface="Prompt" pitchFamily="34" charset="-120"/>
              </a:rPr>
              <a:t>Augmented Reality</a:t>
            </a:r>
            <a:endParaRPr lang="en-US" sz="5249" dirty="0"/>
          </a:p>
        </p:txBody>
      </p:sp>
      <p:sp>
        <p:nvSpPr>
          <p:cNvPr id="6" name="Text 2"/>
          <p:cNvSpPr/>
          <p:nvPr/>
        </p:nvSpPr>
        <p:spPr>
          <a:xfrm>
            <a:off x="833199" y="3845481"/>
            <a:ext cx="7477601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dirty="0">
                <a:solidFill>
                  <a:srgbClr val="DAD8E9"/>
                </a:solidFill>
                <a:ea typeface="Mukta" pitchFamily="34" charset="-122"/>
                <a:cs typeface="Mukta" pitchFamily="34" charset="-120"/>
              </a:rPr>
              <a:t>Welcome to the exciting world of augmented reality! Discover how this technology enhances our perception of reality by overlaying digital information onto the physical world.</a:t>
            </a:r>
            <a:br>
              <a:rPr lang="en-US" dirty="0">
                <a:solidFill>
                  <a:srgbClr val="DAD8E9"/>
                </a:solidFill>
                <a:ea typeface="Mukta" pitchFamily="34" charset="-122"/>
                <a:cs typeface="Mukta" pitchFamily="34" charset="-120"/>
              </a:rPr>
            </a:br>
            <a:endParaRPr lang="en-US" dirty="0">
              <a:solidFill>
                <a:srgbClr val="DAD8E9"/>
              </a:solidFill>
              <a:ea typeface="Mukta" pitchFamily="34" charset="-122"/>
              <a:cs typeface="Mukta" pitchFamily="34" charset="-120"/>
            </a:endParaRPr>
          </a:p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DAD8E9"/>
                </a:solidFill>
                <a:ea typeface="Mukta" pitchFamily="34" charset="-122"/>
                <a:cs typeface="Mukta" pitchFamily="34" charset="-120"/>
              </a:rPr>
              <a:t>         </a:t>
            </a:r>
            <a:r>
              <a:rPr lang="en-US" sz="2100" dirty="0">
                <a:solidFill>
                  <a:srgbClr val="DAD8E9"/>
                </a:solidFill>
                <a:ea typeface="Mukta" pitchFamily="34" charset="-122"/>
                <a:cs typeface="Mukta" pitchFamily="34" charset="-120"/>
              </a:rPr>
              <a:t>By Shweta </a:t>
            </a:r>
            <a:endParaRPr lang="en-US" sz="2100" dirty="0"/>
          </a:p>
        </p:txBody>
      </p:sp>
      <p:sp>
        <p:nvSpPr>
          <p:cNvPr id="7" name="Shape 3"/>
          <p:cNvSpPr/>
          <p:nvPr/>
        </p:nvSpPr>
        <p:spPr>
          <a:xfrm>
            <a:off x="833199" y="5178266"/>
            <a:ext cx="355402" cy="355402"/>
          </a:xfrm>
          <a:prstGeom prst="roundRect">
            <a:avLst>
              <a:gd name="adj" fmla="val 25726039"/>
            </a:avLst>
          </a:prstGeom>
          <a:noFill/>
          <a:ln w="7620">
            <a:solidFill>
              <a:srgbClr val="FFFFFF"/>
            </a:solidFill>
            <a:prstDash val="solid"/>
          </a:ln>
        </p:spPr>
      </p:sp>
      <p:sp>
        <p:nvSpPr>
          <p:cNvPr id="9" name="Text 4"/>
          <p:cNvSpPr/>
          <p:nvPr/>
        </p:nvSpPr>
        <p:spPr>
          <a:xfrm>
            <a:off x="1299686" y="5161598"/>
            <a:ext cx="2583180" cy="38885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3062"/>
              </a:lnSpc>
              <a:buNone/>
            </a:pPr>
            <a:endParaRPr lang="en-US" sz="2187" dirty="0"/>
          </a:p>
        </p:txBody>
      </p:sp>
      <p:pic>
        <p:nvPicPr>
          <p:cNvPr id="10" name="Image 3" descr="preencoded.png">
            <a:hlinkClick r:id="rId5"/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0C23">
              <a:alpha val="75000"/>
            </a:srgbClr>
          </a:solidFill>
          <a:ln w="13811">
            <a:solidFill>
              <a:srgbClr val="FFFFFF">
                <a:alpha val="16000"/>
              </a:srgbClr>
            </a:solidFill>
            <a:prstDash val="solid"/>
          </a:ln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319599" y="3067883"/>
            <a:ext cx="717804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dirty="0">
                <a:solidFill>
                  <a:srgbClr val="C6BFEE"/>
                </a:solidFill>
                <a:latin typeface="Prompt" pitchFamily="34" charset="0"/>
                <a:ea typeface="Prompt" pitchFamily="34" charset="-122"/>
                <a:cs typeface="Prompt" pitchFamily="34" charset="-120"/>
              </a:rPr>
              <a:t>Definition and Explanation</a:t>
            </a:r>
            <a:endParaRPr lang="en-US" sz="4374" dirty="0"/>
          </a:p>
        </p:txBody>
      </p:sp>
      <p:sp>
        <p:nvSpPr>
          <p:cNvPr id="6" name="Text 2"/>
          <p:cNvSpPr/>
          <p:nvPr/>
        </p:nvSpPr>
        <p:spPr>
          <a:xfrm>
            <a:off x="6319599" y="4095512"/>
            <a:ext cx="7477601" cy="129463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2000" dirty="0">
                <a:solidFill>
                  <a:srgbClr val="DAD8E9"/>
                </a:solidFill>
                <a:latin typeface="+mj-lt"/>
                <a:ea typeface="Mukta" pitchFamily="34" charset="-122"/>
                <a:cs typeface="Mukta" pitchFamily="34" charset="-120"/>
              </a:rPr>
              <a:t>Augmented reality (AR) refers to the integration of digital elements, such as images, videos, or 3D models, into the real world in real-time. It enhances our sensory experience and blurs the line between the physical and digital realms</a:t>
            </a:r>
            <a:r>
              <a:rPr lang="en-US" dirty="0">
                <a:solidFill>
                  <a:srgbClr val="DAD8E9"/>
                </a:solidFill>
                <a:latin typeface="+mj-lt"/>
                <a:ea typeface="Mukta" pitchFamily="34" charset="-122"/>
                <a:cs typeface="Mukta" pitchFamily="34" charset="-120"/>
              </a:rPr>
              <a:t>.</a:t>
            </a:r>
            <a:endParaRPr lang="en-US" dirty="0">
              <a:latin typeface="+mj-lt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xmlns="" id="{601A0728-A4E2-CCDF-12A9-C66B8216E8E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19599" y="5839327"/>
            <a:ext cx="2857500" cy="171826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237</TotalTime>
  <Words>911</Words>
  <Application>Microsoft Office PowerPoint</Application>
  <PresentationFormat>Custom</PresentationFormat>
  <Paragraphs>115</Paragraphs>
  <Slides>15</Slides>
  <Notes>15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1" baseType="lpstr">
      <vt:lpstr>Arial</vt:lpstr>
      <vt:lpstr>Calibri</vt:lpstr>
      <vt:lpstr>Calibri Light</vt:lpstr>
      <vt:lpstr>Mukta</vt:lpstr>
      <vt:lpstr>Prompt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Literacy</cp:lastModifiedBy>
  <cp:revision>12</cp:revision>
  <dcterms:created xsi:type="dcterms:W3CDTF">2023-12-07T15:04:52Z</dcterms:created>
  <dcterms:modified xsi:type="dcterms:W3CDTF">2023-12-13T09:10:48Z</dcterms:modified>
</cp:coreProperties>
</file>